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59" r:id="rId7"/>
    <p:sldId id="260" r:id="rId8"/>
    <p:sldId id="261" r:id="rId9"/>
    <p:sldId id="262" r:id="rId10"/>
    <p:sldId id="263" r:id="rId11"/>
    <p:sldId id="264" r:id="rId12"/>
    <p:sldId id="265" r:id="rId13"/>
    <p:sldId id="266" r:id="rId14"/>
    <p:sldId id="267" r:id="rId15"/>
    <p:sldId id="268"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2.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24037;&#20316;&#31807;1"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24037;&#20316;&#31807;1"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24037;&#20316;&#31807;1"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[工作簿1]Sheet1!$C$1</c:f>
              <c:strCache>
                <c:ptCount val="1"/>
                <c:pt idx="0">
                  <c:v>耗时（s）</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[工作簿1]Sheet1!$A$2:$A$7</c:f>
              <c:strCache>
                <c:ptCount val="6"/>
                <c:pt idx="0">
                  <c:v>BFS</c:v>
                </c:pt>
                <c:pt idx="1">
                  <c:v>DFS</c:v>
                </c:pt>
                <c:pt idx="2">
                  <c:v>随机决策</c:v>
                </c:pt>
                <c:pt idx="3">
                  <c:v>A*</c:v>
                </c:pt>
                <c:pt idx="4">
                  <c:v>B*</c:v>
                </c:pt>
                <c:pt idx="5">
                  <c:v>C*</c:v>
                </c:pt>
              </c:strCache>
            </c:strRef>
          </c:cat>
          <c:val>
            <c:numRef>
              <c:f>{1.829107,1.952783,3.524372,0.112734,0.043883,2.015574}</c:f>
              <c:numCache>
                <c:formatCode>General</c:formatCode>
                <c:ptCount val="6"/>
                <c:pt idx="0">
                  <c:v>1.829107</c:v>
                </c:pt>
                <c:pt idx="1">
                  <c:v>1.952783</c:v>
                </c:pt>
                <c:pt idx="2">
                  <c:v>3.524372</c:v>
                </c:pt>
                <c:pt idx="3">
                  <c:v>0.112734</c:v>
                </c:pt>
                <c:pt idx="4">
                  <c:v>0.043883</c:v>
                </c:pt>
                <c:pt idx="5">
                  <c:v>2.015574</c:v>
                </c:pt>
              </c:numCache>
            </c:numRef>
          </c:val>
        </c:ser>
        <c:dLbls>
          <c:showLegendKey val="0"/>
          <c:showVal val="1"/>
          <c:showCatName val="0"/>
          <c:showSerName val="0"/>
          <c:showPercent val="0"/>
          <c:showBubbleSize val="0"/>
        </c:dLbls>
        <c:gapWidth val="164"/>
        <c:overlap val="-22"/>
        <c:axId val="208455402"/>
        <c:axId val="289846007"/>
        <c:extLst>
          <c:ext xmlns:c15="http://schemas.microsoft.com/office/drawing/2012/chart" uri="{02D57815-91ED-43cb-92C2-25804820EDAC}">
            <c15:filteredBarSeries>
              <c15:ser>
                <c:idx val="0"/>
                <c:order val="0"/>
                <c:tx>
                  <c:strRef>
                    <c:extLst>
                      <c:ext uri="{02D57815-91ED-43cb-92C2-25804820EDAC}">
                        <c15:formulaRef>
                          <c15:sqref>[工作簿1]Sheet1!$B$1</c15:sqref>
                        </c15:formulaRef>
                      </c:ext>
                    </c:extLst>
                    <c:strCache>
                      <c:ptCount val="1"/>
                      <c:pt idx="0">
                        <c:v>搜索结点数</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{57436,82543,335742,9228,2449,104209}</c15:sqref>
                        </c15:formulaRef>
                      </c:ext>
                    </c:extLst>
                    <c:numCache>
                      <c:formatCode>General</c:formatCode>
                      <c:ptCount val="6"/>
                      <c:pt idx="0">
                        <c:v>57436</c:v>
                      </c:pt>
                      <c:pt idx="1">
                        <c:v>82543</c:v>
                      </c:pt>
                      <c:pt idx="2">
                        <c:v>335742</c:v>
                      </c:pt>
                      <c:pt idx="3">
                        <c:v>9228</c:v>
                      </c:pt>
                      <c:pt idx="4">
                        <c:v>2449</c:v>
                      </c:pt>
                      <c:pt idx="5">
                        <c:v>104209</c:v>
                      </c:pt>
                    </c:numCache>
                  </c:numRef>
                </c:val>
              </c15:ser>
            </c15:filteredBarSeries>
            <c15:filteredBarSeries>
              <c15:ser>
                <c:idx val="2"/>
                <c:order val="2"/>
                <c:tx>
                  <c:strRef>
                    <c:extLst>
                      <c:ext uri="{02D57815-91ED-43cb-92C2-25804820EDAC}">
                        <c15:formulaRef>
                          <c15:sqref>[工作簿1]Sheet1!$D$1</c15:sqref>
                        </c15:formulaRef>
                      </c:ext>
                    </c:extLst>
                    <c:strCache>
                      <c:ptCount val="1"/>
                      <c:pt idx="0">
                        <c:v>内存占用（GB）</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{0.00556230545043945,0.00853245515043945,0.0304885937278805,0.00565004348754882,0.00591897964477539,0.0104827880859375}</c15:sqref>
                        </c15:formulaRef>
                      </c:ext>
                    </c:extLst>
                    <c:numCache>
                      <c:formatCode>General</c:formatCode>
                      <c:ptCount val="6"/>
                      <c:pt idx="0">
                        <c:v>0.00556230545043945</c:v>
                      </c:pt>
                      <c:pt idx="1">
                        <c:v>0.00853245515043945</c:v>
                      </c:pt>
                      <c:pt idx="2">
                        <c:v>0.0304885937278805</c:v>
                      </c:pt>
                      <c:pt idx="3">
                        <c:v>0.00565004348754882</c:v>
                      </c:pt>
                      <c:pt idx="4">
                        <c:v>0.00591897964477539</c:v>
                      </c:pt>
                      <c:pt idx="5">
                        <c:v>0.0104827880859375</c:v>
                      </c:pt>
                    </c:numCache>
                  </c:numRef>
                </c:val>
              </c15:ser>
            </c15:filteredBarSeries>
          </c:ext>
        </c:extLst>
      </c:barChart>
      <c:catAx>
        <c:axId val="208455402"/>
        <c:scaling>
          <c:orientation val="minMax"/>
        </c:scaling>
        <c:delete val="0"/>
        <c:axPos val="b"/>
        <c:majorTickMark val="none"/>
        <c:minorTickMark val="none"/>
        <c:tickLblPos val="nextTo"/>
        <c:spPr>
          <a:noFill/>
          <a:ln w="19050"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89846007"/>
        <c:crosses val="autoZero"/>
        <c:auto val="1"/>
        <c:lblAlgn val="ctr"/>
        <c:lblOffset val="100"/>
        <c:noMultiLvlLbl val="0"/>
      </c:catAx>
      <c:valAx>
        <c:axId val="289846007"/>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8455402"/>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[工作簿1]Sheet1!$B$1</c:f>
              <c:strCache>
                <c:ptCount val="1"/>
                <c:pt idx="0">
                  <c:v>搜索结点数</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[工作簿1]Sheet1!$A$2:$A$7</c:f>
              <c:strCache>
                <c:ptCount val="6"/>
                <c:pt idx="0">
                  <c:v>BFS</c:v>
                </c:pt>
                <c:pt idx="1">
                  <c:v>DFS</c:v>
                </c:pt>
                <c:pt idx="2">
                  <c:v>随机决策</c:v>
                </c:pt>
                <c:pt idx="3">
                  <c:v>A*</c:v>
                </c:pt>
                <c:pt idx="4">
                  <c:v>B*</c:v>
                </c:pt>
                <c:pt idx="5">
                  <c:v>C*</c:v>
                </c:pt>
              </c:strCache>
            </c:strRef>
          </c:cat>
          <c:val>
            <c:numRef>
              <c:f>[工作簿1]Sheet1!$B$2:$B$7</c:f>
              <c:numCache>
                <c:formatCode>General</c:formatCode>
                <c:ptCount val="6"/>
                <c:pt idx="0">
                  <c:v>57436</c:v>
                </c:pt>
                <c:pt idx="1">
                  <c:v>82543</c:v>
                </c:pt>
                <c:pt idx="2">
                  <c:v>335742</c:v>
                </c:pt>
                <c:pt idx="3">
                  <c:v>9228</c:v>
                </c:pt>
                <c:pt idx="4">
                  <c:v>2449</c:v>
                </c:pt>
                <c:pt idx="5">
                  <c:v>104209</c:v>
                </c:pt>
              </c:numCache>
            </c:numRef>
          </c:val>
        </c:ser>
        <c:dLbls>
          <c:showLegendKey val="0"/>
          <c:showVal val="1"/>
          <c:showCatName val="0"/>
          <c:showSerName val="0"/>
          <c:showPercent val="0"/>
          <c:showBubbleSize val="0"/>
        </c:dLbls>
        <c:gapWidth val="164"/>
        <c:overlap val="-22"/>
        <c:axId val="208455402"/>
        <c:axId val="289846007"/>
        <c:extLst>
          <c:ext xmlns:c15="http://schemas.microsoft.com/office/drawing/2012/chart" uri="{02D57815-91ED-43cb-92C2-25804820EDAC}">
            <c15:filteredBarSeries>
              <c15:ser>
                <c:idx val="1"/>
                <c:order val="1"/>
                <c:tx>
                  <c:strRef>
                    <c:extLst>
                      <c:ext uri="{02D57815-91ED-43cb-92C2-25804820EDAC}">
                        <c15:formulaRef>
                          <c15:sqref>[工作簿1]Sheet1!$C$1</c15:sqref>
                        </c15:formulaRef>
                      </c:ext>
                    </c:extLst>
                    <c:strCache>
                      <c:ptCount val="1"/>
                      <c:pt idx="0">
                        <c:v>耗时（s）</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{1.829107,1.952783,3.524372,0.112734,0.043883,2.015574}</c15:sqref>
                        </c15:formulaRef>
                      </c:ext>
                    </c:extLst>
                    <c:numCache>
                      <c:formatCode>0.000_ </c:formatCode>
                      <c:ptCount val="6"/>
                      <c:pt idx="0">
                        <c:v>1.829107</c:v>
                      </c:pt>
                      <c:pt idx="1">
                        <c:v>1.952783</c:v>
                      </c:pt>
                      <c:pt idx="2">
                        <c:v>3.524372</c:v>
                      </c:pt>
                      <c:pt idx="3">
                        <c:v>0.112734</c:v>
                      </c:pt>
                      <c:pt idx="4">
                        <c:v>0.043883</c:v>
                      </c:pt>
                      <c:pt idx="5">
                        <c:v>2.015574</c:v>
                      </c:pt>
                    </c:numCache>
                  </c:numRef>
                </c:val>
              </c15:ser>
            </c15:filteredBarSeries>
            <c15:filteredBarSeries>
              <c15:ser>
                <c:idx val="2"/>
                <c:order val="2"/>
                <c:tx>
                  <c:strRef>
                    <c:extLst>
                      <c:ext uri="{02D57815-91ED-43cb-92C2-25804820EDAC}">
                        <c15:formulaRef>
                          <c15:sqref>[工作簿1]Sheet1!$D$1</c15:sqref>
                        </c15:formulaRef>
                      </c:ext>
                    </c:extLst>
                    <c:strCache>
                      <c:ptCount val="1"/>
                      <c:pt idx="0">
                        <c:v>内存占用（GB）</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{0.00556230545043945,0.00853245515043945,0.0304885937278805,0.00565004348754882,0.00591897964477539,0.0104827880859375}</c15:sqref>
                        </c15:formulaRef>
                      </c:ext>
                    </c:extLst>
                    <c:numCache>
                      <c:formatCode>0.000000_ </c:formatCode>
                      <c:ptCount val="6"/>
                      <c:pt idx="0">
                        <c:v>0.00556230545043945</c:v>
                      </c:pt>
                      <c:pt idx="1">
                        <c:v>0.00853245515043945</c:v>
                      </c:pt>
                      <c:pt idx="2">
                        <c:v>0.0304885937278805</c:v>
                      </c:pt>
                      <c:pt idx="3">
                        <c:v>0.00565004348754882</c:v>
                      </c:pt>
                      <c:pt idx="4">
                        <c:v>0.00591897964477539</c:v>
                      </c:pt>
                      <c:pt idx="5">
                        <c:v>0.0104827880859375</c:v>
                      </c:pt>
                    </c:numCache>
                  </c:numRef>
                </c:val>
              </c15:ser>
            </c15:filteredBarSeries>
          </c:ext>
        </c:extLst>
      </c:barChart>
      <c:catAx>
        <c:axId val="208455402"/>
        <c:scaling>
          <c:orientation val="minMax"/>
        </c:scaling>
        <c:delete val="0"/>
        <c:axPos val="b"/>
        <c:majorTickMark val="none"/>
        <c:minorTickMark val="none"/>
        <c:tickLblPos val="nextTo"/>
        <c:spPr>
          <a:noFill/>
          <a:ln w="19050"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89846007"/>
        <c:crosses val="autoZero"/>
        <c:auto val="1"/>
        <c:lblAlgn val="ctr"/>
        <c:lblOffset val="100"/>
        <c:noMultiLvlLbl val="0"/>
      </c:catAx>
      <c:valAx>
        <c:axId val="289846007"/>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8455402"/>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2"/>
          <c:tx>
            <c:strRef>
              <c:f>[工作簿1]Sheet1!$D$1</c:f>
              <c:strCache>
                <c:ptCount val="1"/>
                <c:pt idx="0">
                  <c:v>内存占用（GB）</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[工作簿1]Sheet1!$A$2:$A$7</c:f>
              <c:strCache>
                <c:ptCount val="6"/>
                <c:pt idx="0">
                  <c:v>BFS</c:v>
                </c:pt>
                <c:pt idx="1">
                  <c:v>DFS</c:v>
                </c:pt>
                <c:pt idx="2">
                  <c:v>随机决策</c:v>
                </c:pt>
                <c:pt idx="3">
                  <c:v>A*</c:v>
                </c:pt>
                <c:pt idx="4">
                  <c:v>B*</c:v>
                </c:pt>
                <c:pt idx="5">
                  <c:v>C*</c:v>
                </c:pt>
              </c:strCache>
            </c:strRef>
          </c:cat>
          <c:val>
            <c:numRef>
              <c:f>{0.005562305,0.008532455,0.030488594,0.005650043,0.00591898,0.010482788}</c:f>
              <c:numCache>
                <c:formatCode>General</c:formatCode>
                <c:ptCount val="6"/>
                <c:pt idx="0">
                  <c:v>0.00556230545043945</c:v>
                </c:pt>
                <c:pt idx="1">
                  <c:v>0.00853245515043945</c:v>
                </c:pt>
                <c:pt idx="2">
                  <c:v>0.0304885937278805</c:v>
                </c:pt>
                <c:pt idx="3">
                  <c:v>0.00565004348754882</c:v>
                </c:pt>
                <c:pt idx="4">
                  <c:v>0.00591897964477539</c:v>
                </c:pt>
                <c:pt idx="5">
                  <c:v>0.0104827880859375</c:v>
                </c:pt>
              </c:numCache>
            </c:numRef>
          </c:val>
        </c:ser>
        <c:dLbls>
          <c:showLegendKey val="0"/>
          <c:showVal val="1"/>
          <c:showCatName val="0"/>
          <c:showSerName val="0"/>
          <c:showPercent val="0"/>
          <c:showBubbleSize val="0"/>
        </c:dLbls>
        <c:gapWidth val="164"/>
        <c:overlap val="-22"/>
        <c:axId val="208455402"/>
        <c:axId val="289846007"/>
        <c:extLst>
          <c:ext xmlns:c15="http://schemas.microsoft.com/office/drawing/2012/chart" uri="{02D57815-91ED-43cb-92C2-25804820EDAC}">
            <c15:filteredBarSeries>
              <c15:ser>
                <c:idx val="0"/>
                <c:order val="0"/>
                <c:tx>
                  <c:strRef>
                    <c:extLst>
                      <c:ext uri="{02D57815-91ED-43cb-92C2-25804820EDAC}">
                        <c15:formulaRef>
                          <c15:sqref>[工作簿1]Sheet1!$B$1</c15:sqref>
                        </c15:formulaRef>
                      </c:ext>
                    </c:extLst>
                    <c:strCache>
                      <c:ptCount val="1"/>
                      <c:pt idx="0">
                        <c:v>搜索结点数</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{57436,82543,335742,9228,2449,104209}</c15:sqref>
                        </c15:formulaRef>
                      </c:ext>
                    </c:extLst>
                    <c:numCache>
                      <c:formatCode>General</c:formatCode>
                      <c:ptCount val="6"/>
                      <c:pt idx="0">
                        <c:v>57436</c:v>
                      </c:pt>
                      <c:pt idx="1">
                        <c:v>82543</c:v>
                      </c:pt>
                      <c:pt idx="2">
                        <c:v>335742</c:v>
                      </c:pt>
                      <c:pt idx="3">
                        <c:v>9228</c:v>
                      </c:pt>
                      <c:pt idx="4">
                        <c:v>2449</c:v>
                      </c:pt>
                      <c:pt idx="5">
                        <c:v>104209</c:v>
                      </c:pt>
                    </c:numCache>
                  </c:numRef>
                </c:val>
              </c15:ser>
            </c15:filteredBarSeries>
            <c15:filteredBarSeries>
              <c15:ser>
                <c:idx val="1"/>
                <c:order val="1"/>
                <c:tx>
                  <c:strRef>
                    <c:extLst>
                      <c:ext uri="{02D57815-91ED-43cb-92C2-25804820EDAC}">
                        <c15:formulaRef>
                          <c15:sqref>[工作簿1]Sheet1!$C$1</c15:sqref>
                        </c15:formulaRef>
                      </c:ext>
                    </c:extLst>
                    <c:strCache>
                      <c:ptCount val="1"/>
                      <c:pt idx="0">
                        <c:v>耗时（s）</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{1.829107,1.952783,3.524372,0.112734,0.043883,2.015574}</c15:sqref>
                        </c15:formulaRef>
                      </c:ext>
                    </c:extLst>
                    <c:numCache>
                      <c:formatCode>General</c:formatCode>
                      <c:ptCount val="6"/>
                      <c:pt idx="0">
                        <c:v>1.829107</c:v>
                      </c:pt>
                      <c:pt idx="1">
                        <c:v>1.952783</c:v>
                      </c:pt>
                      <c:pt idx="2">
                        <c:v>3.524372</c:v>
                      </c:pt>
                      <c:pt idx="3">
                        <c:v>0.112734</c:v>
                      </c:pt>
                      <c:pt idx="4">
                        <c:v>0.043883</c:v>
                      </c:pt>
                      <c:pt idx="5">
                        <c:v>2.015574</c:v>
                      </c:pt>
                    </c:numCache>
                  </c:numRef>
                </c:val>
              </c15:ser>
            </c15:filteredBarSeries>
          </c:ext>
        </c:extLst>
      </c:barChart>
      <c:catAx>
        <c:axId val="208455402"/>
        <c:scaling>
          <c:orientation val="minMax"/>
        </c:scaling>
        <c:delete val="0"/>
        <c:axPos val="b"/>
        <c:majorTickMark val="none"/>
        <c:minorTickMark val="none"/>
        <c:tickLblPos val="nextTo"/>
        <c:spPr>
          <a:noFill/>
          <a:ln w="19050"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89846007"/>
        <c:crosses val="autoZero"/>
        <c:auto val="1"/>
        <c:lblAlgn val="ctr"/>
        <c:lblOffset val="100"/>
        <c:noMultiLvlLbl val="0"/>
      </c:catAx>
      <c:valAx>
        <c:axId val="289846007"/>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8455402"/>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[工作簿1]Sheet1!$C$1</c:f>
              <c:strCache>
                <c:ptCount val="1"/>
                <c:pt idx="0">
                  <c:v>耗时（s）</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[工作簿1]Sheet1!$A$2:$A$7</c:f>
              <c:strCache>
                <c:ptCount val="6"/>
                <c:pt idx="0">
                  <c:v>BFS</c:v>
                </c:pt>
                <c:pt idx="1">
                  <c:v>DFS</c:v>
                </c:pt>
                <c:pt idx="2">
                  <c:v>随机决策</c:v>
                </c:pt>
                <c:pt idx="3">
                  <c:v>A*</c:v>
                </c:pt>
                <c:pt idx="4">
                  <c:v>B*</c:v>
                </c:pt>
                <c:pt idx="5">
                  <c:v>C*</c:v>
                </c:pt>
              </c:strCache>
            </c:strRef>
          </c:cat>
          <c:val>
            <c:numRef>
              <c:f>{1.829107,1.952783,3.524372,0.112734,0.043883,2.015574}</c:f>
              <c:numCache>
                <c:formatCode>General</c:formatCode>
                <c:ptCount val="6"/>
                <c:pt idx="0">
                  <c:v>1.829107</c:v>
                </c:pt>
                <c:pt idx="1">
                  <c:v>1.952783</c:v>
                </c:pt>
                <c:pt idx="2">
                  <c:v>3.524372</c:v>
                </c:pt>
                <c:pt idx="3">
                  <c:v>0.112734</c:v>
                </c:pt>
                <c:pt idx="4">
                  <c:v>0.043883</c:v>
                </c:pt>
                <c:pt idx="5">
                  <c:v>2.015574</c:v>
                </c:pt>
              </c:numCache>
            </c:numRef>
          </c:val>
        </c:ser>
        <c:dLbls>
          <c:showLegendKey val="0"/>
          <c:showVal val="1"/>
          <c:showCatName val="0"/>
          <c:showSerName val="0"/>
          <c:showPercent val="0"/>
          <c:showBubbleSize val="0"/>
        </c:dLbls>
        <c:gapWidth val="164"/>
        <c:overlap val="-22"/>
        <c:axId val="208455402"/>
        <c:axId val="289846007"/>
        <c:extLst>
          <c:ext xmlns:c15="http://schemas.microsoft.com/office/drawing/2012/chart" uri="{02D57815-91ED-43cb-92C2-25804820EDAC}">
            <c15:filteredBarSeries>
              <c15:ser>
                <c:idx val="0"/>
                <c:order val="0"/>
                <c:tx>
                  <c:strRef>
                    <c:extLst>
                      <c:ext uri="{02D57815-91ED-43cb-92C2-25804820EDAC}">
                        <c15:formulaRef>
                          <c15:sqref>[工作簿1]Sheet1!$B$1</c15:sqref>
                        </c15:formulaRef>
                      </c:ext>
                    </c:extLst>
                    <c:strCache>
                      <c:ptCount val="1"/>
                      <c:pt idx="0">
                        <c:v>搜索结点数</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{57436,82543,335742,9228,2449,104209}</c15:sqref>
                        </c15:formulaRef>
                      </c:ext>
                    </c:extLst>
                    <c:numCache>
                      <c:formatCode>General</c:formatCode>
                      <c:ptCount val="6"/>
                      <c:pt idx="0">
                        <c:v>57436</c:v>
                      </c:pt>
                      <c:pt idx="1">
                        <c:v>82543</c:v>
                      </c:pt>
                      <c:pt idx="2">
                        <c:v>335742</c:v>
                      </c:pt>
                      <c:pt idx="3">
                        <c:v>9228</c:v>
                      </c:pt>
                      <c:pt idx="4">
                        <c:v>2449</c:v>
                      </c:pt>
                      <c:pt idx="5">
                        <c:v>104209</c:v>
                      </c:pt>
                    </c:numCache>
                  </c:numRef>
                </c:val>
              </c15:ser>
            </c15:filteredBarSeries>
            <c15:filteredBarSeries>
              <c15:ser>
                <c:idx val="2"/>
                <c:order val="2"/>
                <c:tx>
                  <c:strRef>
                    <c:extLst>
                      <c:ext uri="{02D57815-91ED-43cb-92C2-25804820EDAC}">
                        <c15:formulaRef>
                          <c15:sqref>[工作簿1]Sheet1!$D$1</c15:sqref>
                        </c15:formulaRef>
                      </c:ext>
                    </c:extLst>
                    <c:strCache>
                      <c:ptCount val="1"/>
                      <c:pt idx="0">
                        <c:v>内存占用（GB）</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{0.00556230545043945,0.00853245515043945,0.0304885937278805,0.00565004348754882,0.00591897964477539,0.0104827880859375}</c15:sqref>
                        </c15:formulaRef>
                      </c:ext>
                    </c:extLst>
                    <c:numCache>
                      <c:formatCode>General</c:formatCode>
                      <c:ptCount val="6"/>
                      <c:pt idx="0">
                        <c:v>0.00556230545043945</c:v>
                      </c:pt>
                      <c:pt idx="1">
                        <c:v>0.00853245515043945</c:v>
                      </c:pt>
                      <c:pt idx="2">
                        <c:v>0.0304885937278805</c:v>
                      </c:pt>
                      <c:pt idx="3">
                        <c:v>0.00565004348754882</c:v>
                      </c:pt>
                      <c:pt idx="4">
                        <c:v>0.00591897964477539</c:v>
                      </c:pt>
                      <c:pt idx="5">
                        <c:v>0.0104827880859375</c:v>
                      </c:pt>
                    </c:numCache>
                  </c:numRef>
                </c:val>
              </c15:ser>
            </c15:filteredBarSeries>
          </c:ext>
        </c:extLst>
      </c:barChart>
      <c:catAx>
        <c:axId val="208455402"/>
        <c:scaling>
          <c:orientation val="minMax"/>
        </c:scaling>
        <c:delete val="0"/>
        <c:axPos val="b"/>
        <c:majorTickMark val="none"/>
        <c:minorTickMark val="none"/>
        <c:tickLblPos val="nextTo"/>
        <c:spPr>
          <a:noFill/>
          <a:ln w="19050"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89846007"/>
        <c:crosses val="autoZero"/>
        <c:auto val="1"/>
        <c:lblAlgn val="ctr"/>
        <c:lblOffset val="100"/>
        <c:noMultiLvlLbl val="0"/>
      </c:catAx>
      <c:valAx>
        <c:axId val="289846007"/>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8455402"/>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[工作簿1]Sheet1!$B$1</c:f>
              <c:strCache>
                <c:ptCount val="1"/>
                <c:pt idx="0">
                  <c:v>搜索结点数</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[工作簿1]Sheet1!$A$2:$A$7</c:f>
              <c:strCache>
                <c:ptCount val="6"/>
                <c:pt idx="0">
                  <c:v>BFS</c:v>
                </c:pt>
                <c:pt idx="1">
                  <c:v>DFS</c:v>
                </c:pt>
                <c:pt idx="2">
                  <c:v>随机决策</c:v>
                </c:pt>
                <c:pt idx="3">
                  <c:v>A*</c:v>
                </c:pt>
                <c:pt idx="4">
                  <c:v>B*</c:v>
                </c:pt>
                <c:pt idx="5">
                  <c:v>C*</c:v>
                </c:pt>
              </c:strCache>
            </c:strRef>
          </c:cat>
          <c:val>
            <c:numRef>
              <c:f>[工作簿1]Sheet1!$B$2:$B$7</c:f>
              <c:numCache>
                <c:formatCode>General</c:formatCode>
                <c:ptCount val="6"/>
                <c:pt idx="0">
                  <c:v>57436</c:v>
                </c:pt>
                <c:pt idx="1">
                  <c:v>82543</c:v>
                </c:pt>
                <c:pt idx="2">
                  <c:v>335742</c:v>
                </c:pt>
                <c:pt idx="3">
                  <c:v>9228</c:v>
                </c:pt>
                <c:pt idx="4">
                  <c:v>2449</c:v>
                </c:pt>
                <c:pt idx="5">
                  <c:v>104209</c:v>
                </c:pt>
              </c:numCache>
            </c:numRef>
          </c:val>
        </c:ser>
        <c:dLbls>
          <c:showLegendKey val="0"/>
          <c:showVal val="1"/>
          <c:showCatName val="0"/>
          <c:showSerName val="0"/>
          <c:showPercent val="0"/>
          <c:showBubbleSize val="0"/>
        </c:dLbls>
        <c:gapWidth val="164"/>
        <c:overlap val="-22"/>
        <c:axId val="208455402"/>
        <c:axId val="289846007"/>
        <c:extLst>
          <c:ext xmlns:c15="http://schemas.microsoft.com/office/drawing/2012/chart" uri="{02D57815-91ED-43cb-92C2-25804820EDAC}">
            <c15:filteredBarSeries>
              <c15:ser>
                <c:idx val="1"/>
                <c:order val="1"/>
                <c:tx>
                  <c:strRef>
                    <c:extLst>
                      <c:ext uri="{02D57815-91ED-43cb-92C2-25804820EDAC}">
                        <c15:formulaRef>
                          <c15:sqref>[工作簿1]Sheet1!$C$1</c15:sqref>
                        </c15:formulaRef>
                      </c:ext>
                    </c:extLst>
                    <c:strCache>
                      <c:ptCount val="1"/>
                      <c:pt idx="0">
                        <c:v>耗时（s）</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{1.829107,1.952783,3.524372,0.112734,0.043883,2.015574}</c15:sqref>
                        </c15:formulaRef>
                      </c:ext>
                    </c:extLst>
                    <c:numCache>
                      <c:formatCode>0.000_ </c:formatCode>
                      <c:ptCount val="6"/>
                      <c:pt idx="0">
                        <c:v>1.829107</c:v>
                      </c:pt>
                      <c:pt idx="1">
                        <c:v>1.952783</c:v>
                      </c:pt>
                      <c:pt idx="2">
                        <c:v>3.524372</c:v>
                      </c:pt>
                      <c:pt idx="3">
                        <c:v>0.112734</c:v>
                      </c:pt>
                      <c:pt idx="4">
                        <c:v>0.043883</c:v>
                      </c:pt>
                      <c:pt idx="5">
                        <c:v>2.015574</c:v>
                      </c:pt>
                    </c:numCache>
                  </c:numRef>
                </c:val>
              </c15:ser>
            </c15:filteredBarSeries>
            <c15:filteredBarSeries>
              <c15:ser>
                <c:idx val="2"/>
                <c:order val="2"/>
                <c:tx>
                  <c:strRef>
                    <c:extLst>
                      <c:ext uri="{02D57815-91ED-43cb-92C2-25804820EDAC}">
                        <c15:formulaRef>
                          <c15:sqref>[工作簿1]Sheet1!$D$1</c15:sqref>
                        </c15:formulaRef>
                      </c:ext>
                    </c:extLst>
                    <c:strCache>
                      <c:ptCount val="1"/>
                      <c:pt idx="0">
                        <c:v>内存占用（GB）</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{0.00556230545043945,0.00853245515043945,0.0304885937278805,0.00565004348754882,0.00591897964477539,0.0104827880859375}</c15:sqref>
                        </c15:formulaRef>
                      </c:ext>
                    </c:extLst>
                    <c:numCache>
                      <c:formatCode>0.000000_ </c:formatCode>
                      <c:ptCount val="6"/>
                      <c:pt idx="0">
                        <c:v>0.00556230545043945</c:v>
                      </c:pt>
                      <c:pt idx="1">
                        <c:v>0.00853245515043945</c:v>
                      </c:pt>
                      <c:pt idx="2">
                        <c:v>0.0304885937278805</c:v>
                      </c:pt>
                      <c:pt idx="3">
                        <c:v>0.00565004348754882</c:v>
                      </c:pt>
                      <c:pt idx="4">
                        <c:v>0.00591897964477539</c:v>
                      </c:pt>
                      <c:pt idx="5">
                        <c:v>0.0104827880859375</c:v>
                      </c:pt>
                    </c:numCache>
                  </c:numRef>
                </c:val>
              </c15:ser>
            </c15:filteredBarSeries>
          </c:ext>
        </c:extLst>
      </c:barChart>
      <c:catAx>
        <c:axId val="208455402"/>
        <c:scaling>
          <c:orientation val="minMax"/>
        </c:scaling>
        <c:delete val="0"/>
        <c:axPos val="b"/>
        <c:majorTickMark val="none"/>
        <c:minorTickMark val="none"/>
        <c:tickLblPos val="nextTo"/>
        <c:spPr>
          <a:noFill/>
          <a:ln w="19050"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89846007"/>
        <c:crosses val="autoZero"/>
        <c:auto val="1"/>
        <c:lblAlgn val="ctr"/>
        <c:lblOffset val="100"/>
        <c:noMultiLvlLbl val="0"/>
      </c:catAx>
      <c:valAx>
        <c:axId val="289846007"/>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8455402"/>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2"/>
          <c:tx>
            <c:strRef>
              <c:f>[工作簿1]Sheet1!$D$1</c:f>
              <c:strCache>
                <c:ptCount val="1"/>
                <c:pt idx="0">
                  <c:v>内存占用（GB）</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[工作簿1]Sheet1!$A$2:$A$7</c:f>
              <c:strCache>
                <c:ptCount val="6"/>
                <c:pt idx="0">
                  <c:v>BFS</c:v>
                </c:pt>
                <c:pt idx="1">
                  <c:v>DFS</c:v>
                </c:pt>
                <c:pt idx="2">
                  <c:v>随机决策</c:v>
                </c:pt>
                <c:pt idx="3">
                  <c:v>A*</c:v>
                </c:pt>
                <c:pt idx="4">
                  <c:v>B*</c:v>
                </c:pt>
                <c:pt idx="5">
                  <c:v>C*</c:v>
                </c:pt>
              </c:strCache>
            </c:strRef>
          </c:cat>
          <c:val>
            <c:numRef>
              <c:f>{0.005562305,0.008532455,0.030488594,0.005650043,0.00591898,0.010482788}</c:f>
              <c:numCache>
                <c:formatCode>General</c:formatCode>
                <c:ptCount val="6"/>
                <c:pt idx="0">
                  <c:v>0.00556230545043945</c:v>
                </c:pt>
                <c:pt idx="1">
                  <c:v>0.00853245515043945</c:v>
                </c:pt>
                <c:pt idx="2">
                  <c:v>0.0304885937278805</c:v>
                </c:pt>
                <c:pt idx="3">
                  <c:v>0.00565004348754882</c:v>
                </c:pt>
                <c:pt idx="4">
                  <c:v>0.00591897964477539</c:v>
                </c:pt>
                <c:pt idx="5">
                  <c:v>0.0104827880859375</c:v>
                </c:pt>
              </c:numCache>
            </c:numRef>
          </c:val>
        </c:ser>
        <c:dLbls>
          <c:showLegendKey val="0"/>
          <c:showVal val="1"/>
          <c:showCatName val="0"/>
          <c:showSerName val="0"/>
          <c:showPercent val="0"/>
          <c:showBubbleSize val="0"/>
        </c:dLbls>
        <c:gapWidth val="164"/>
        <c:overlap val="-22"/>
        <c:axId val="208455402"/>
        <c:axId val="289846007"/>
        <c:extLst>
          <c:ext xmlns:c15="http://schemas.microsoft.com/office/drawing/2012/chart" uri="{02D57815-91ED-43cb-92C2-25804820EDAC}">
            <c15:filteredBarSeries>
              <c15:ser>
                <c:idx val="0"/>
                <c:order val="0"/>
                <c:tx>
                  <c:strRef>
                    <c:extLst>
                      <c:ext uri="{02D57815-91ED-43cb-92C2-25804820EDAC}">
                        <c15:formulaRef>
                          <c15:sqref>[工作簿1]Sheet1!$B$1</c15:sqref>
                        </c15:formulaRef>
                      </c:ext>
                    </c:extLst>
                    <c:strCache>
                      <c:ptCount val="1"/>
                      <c:pt idx="0">
                        <c:v>搜索结点数</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{57436,82543,335742,9228,2449,104209}</c15:sqref>
                        </c15:formulaRef>
                      </c:ext>
                    </c:extLst>
                    <c:numCache>
                      <c:formatCode>General</c:formatCode>
                      <c:ptCount val="6"/>
                      <c:pt idx="0">
                        <c:v>57436</c:v>
                      </c:pt>
                      <c:pt idx="1">
                        <c:v>82543</c:v>
                      </c:pt>
                      <c:pt idx="2">
                        <c:v>335742</c:v>
                      </c:pt>
                      <c:pt idx="3">
                        <c:v>9228</c:v>
                      </c:pt>
                      <c:pt idx="4">
                        <c:v>2449</c:v>
                      </c:pt>
                      <c:pt idx="5">
                        <c:v>104209</c:v>
                      </c:pt>
                    </c:numCache>
                  </c:numRef>
                </c:val>
              </c15:ser>
            </c15:filteredBarSeries>
            <c15:filteredBarSeries>
              <c15:ser>
                <c:idx val="1"/>
                <c:order val="1"/>
                <c:tx>
                  <c:strRef>
                    <c:extLst>
                      <c:ext uri="{02D57815-91ED-43cb-92C2-25804820EDAC}">
                        <c15:formulaRef>
                          <c15:sqref>[工作簿1]Sheet1!$C$1</c15:sqref>
                        </c15:formulaRef>
                      </c:ext>
                    </c:extLst>
                    <c:strCache>
                      <c:ptCount val="1"/>
                      <c:pt idx="0">
                        <c:v>耗时（s）</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[工作簿1]Sheet1!$A$2:$A$7</c15:sqref>
                        </c15:formulaRef>
                      </c:ext>
                    </c:extLst>
                    <c:strCache>
                      <c:ptCount val="6"/>
                      <c:pt idx="0">
                        <c:v>BFS</c:v>
                      </c:pt>
                      <c:pt idx="1">
                        <c:v>DFS</c:v>
                      </c:pt>
                      <c:pt idx="2">
                        <c:v>随机决策</c:v>
                      </c:pt>
                      <c:pt idx="3">
                        <c:v>A*</c:v>
                      </c:pt>
                      <c:pt idx="4">
                        <c:v>B*</c:v>
                      </c:pt>
                      <c:pt idx="5">
                        <c:v>C*</c:v>
                      </c:pt>
                    </c:strCache>
                  </c:strRef>
                </c:cat>
                <c:val>
                  <c:numRef>
                    <c:extLst>
                      <c:ext uri="{02D57815-91ED-43cb-92C2-25804820EDAC}">
                        <c15:formulaRef>
                          <c15:sqref>{1.829107,1.952783,3.524372,0.112734,0.043883,2.015574}</c15:sqref>
                        </c15:formulaRef>
                      </c:ext>
                    </c:extLst>
                    <c:numCache>
                      <c:formatCode>General</c:formatCode>
                      <c:ptCount val="6"/>
                      <c:pt idx="0">
                        <c:v>1.829107</c:v>
                      </c:pt>
                      <c:pt idx="1">
                        <c:v>1.952783</c:v>
                      </c:pt>
                      <c:pt idx="2">
                        <c:v>3.524372</c:v>
                      </c:pt>
                      <c:pt idx="3">
                        <c:v>0.112734</c:v>
                      </c:pt>
                      <c:pt idx="4">
                        <c:v>0.043883</c:v>
                      </c:pt>
                      <c:pt idx="5">
                        <c:v>2.015574</c:v>
                      </c:pt>
                    </c:numCache>
                  </c:numRef>
                </c:val>
              </c15:ser>
            </c15:filteredBarSeries>
          </c:ext>
        </c:extLst>
      </c:barChart>
      <c:catAx>
        <c:axId val="208455402"/>
        <c:scaling>
          <c:orientation val="minMax"/>
        </c:scaling>
        <c:delete val="0"/>
        <c:axPos val="b"/>
        <c:majorTickMark val="none"/>
        <c:minorTickMark val="none"/>
        <c:tickLblPos val="nextTo"/>
        <c:spPr>
          <a:noFill/>
          <a:ln w="19050"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89846007"/>
        <c:crosses val="autoZero"/>
        <c:auto val="1"/>
        <c:lblAlgn val="ctr"/>
        <c:lblOffset val="100"/>
        <c:noMultiLvlLbl val="0"/>
      </c:catAx>
      <c:valAx>
        <c:axId val="289846007"/>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8455402"/>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CF0EB5-590D-4CEE-B4FB-1A2A1E59002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245F2E-801E-4D13-B113-81FA5F47266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245F2E-801E-4D13-B113-81FA5F47266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CF0EB5-590D-4CEE-B4FB-1A2A1E59002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8D99A82-D64C-4D65-9369-2187D866FEA7}" type="slidenum">
              <a:rPr lang="zh-CN" altLang="en-US" smtClean="0"/>
            </a:fld>
            <a:endParaRPr lang="zh-CN" altLang="en-US"/>
          </a:p>
        </p:txBody>
      </p:sp>
      <p:sp>
        <p:nvSpPr>
          <p:cNvPr id="8" name="箭头: 五边形 7"/>
          <p:cNvSpPr/>
          <p:nvPr userDrawn="1"/>
        </p:nvSpPr>
        <p:spPr>
          <a:xfrm>
            <a:off x="0" y="298174"/>
            <a:ext cx="3468757" cy="496956"/>
          </a:xfrm>
          <a:prstGeom prst="homePlate">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4460" b="25920"/>
          <a:stretch>
            <a:fillRect/>
          </a:stretch>
        </p:blipFill>
        <p:spPr>
          <a:xfrm>
            <a:off x="9843180" y="203719"/>
            <a:ext cx="2019301" cy="762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9.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72584" y="266459"/>
            <a:ext cx="1802797" cy="672233"/>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1680972"/>
            <a:ext cx="12192000" cy="2562225"/>
          </a:xfrm>
          <a:custGeom>
            <a:avLst/>
            <a:gdLst/>
            <a:ahLst/>
            <a:cxnLst/>
            <a:rect l="l" t="t" r="r" b="b"/>
            <a:pathLst>
              <a:path w="12192000" h="2562225">
                <a:moveTo>
                  <a:pt x="0" y="0"/>
                </a:moveTo>
                <a:lnTo>
                  <a:pt x="12192000" y="0"/>
                </a:lnTo>
                <a:lnTo>
                  <a:pt x="12192000" y="2561844"/>
                </a:lnTo>
                <a:lnTo>
                  <a:pt x="0" y="2561844"/>
                </a:lnTo>
                <a:lnTo>
                  <a:pt x="0" y="0"/>
                </a:lnTo>
                <a:close/>
              </a:path>
            </a:pathLst>
          </a:custGeom>
          <a:solidFill>
            <a:srgbClr val="68164A"/>
          </a:solidFill>
        </p:spPr>
        <p:txBody>
          <a:bodyPr wrap="square" lIns="0" tIns="0" rIns="0" bIns="0" rtlCol="0"/>
          <a:lstStyle/>
          <a:p/>
        </p:txBody>
      </p:sp>
      <p:sp>
        <p:nvSpPr>
          <p:cNvPr id="5" name="object 5"/>
          <p:cNvSpPr txBox="1">
            <a:spLocks noGrp="1"/>
          </p:cNvSpPr>
          <p:nvPr>
            <p:ph type="ctrTitle"/>
          </p:nvPr>
        </p:nvSpPr>
        <p:spPr>
          <a:xfrm>
            <a:off x="1193304" y="2231631"/>
            <a:ext cx="9805390" cy="1366520"/>
          </a:xfrm>
          <a:prstGeom prst="rect">
            <a:avLst/>
          </a:prstGeom>
        </p:spPr>
        <p:txBody>
          <a:bodyPr vert="horz" wrap="square" lIns="0" tIns="12700" rIns="0" bIns="0" rtlCol="0">
            <a:spAutoFit/>
          </a:bodyPr>
          <a:lstStyle/>
          <a:p>
            <a:pPr marL="381635" marR="5080" indent="130175" algn="ctr">
              <a:lnSpc>
                <a:spcPct val="100000"/>
              </a:lnSpc>
              <a:spcBef>
                <a:spcPts val="100"/>
              </a:spcBef>
            </a:pPr>
            <a:r>
              <a:rPr lang="zh-CN" altLang="en-US" spc="-25" dirty="0">
                <a:solidFill>
                  <a:schemeClr val="bg1"/>
                </a:solidFill>
              </a:rPr>
              <a:t>数码问题</a:t>
            </a:r>
            <a:br>
              <a:rPr lang="zh-CN" altLang="en-US" spc="-25" dirty="0">
                <a:solidFill>
                  <a:schemeClr val="bg1"/>
                </a:solidFill>
              </a:rPr>
            </a:br>
            <a:r>
              <a:rPr lang="zh-CN" altLang="en-US" spc="-25" dirty="0">
                <a:solidFill>
                  <a:schemeClr val="bg1"/>
                </a:solidFill>
                <a:sym typeface="+mn-ea"/>
              </a:rPr>
              <a:t>搜索过程</a:t>
            </a:r>
            <a:r>
              <a:rPr lang="zh-CN" altLang="en-US" spc="-25" dirty="0">
                <a:solidFill>
                  <a:schemeClr val="bg1"/>
                </a:solidFill>
              </a:rPr>
              <a:t>动态演示程序</a:t>
            </a:r>
            <a:endParaRPr lang="zh-CN" altLang="en-US" spc="-25" dirty="0">
              <a:solidFill>
                <a:schemeClr val="bg1"/>
              </a:solidFill>
            </a:endParaRPr>
          </a:p>
        </p:txBody>
      </p:sp>
      <p:sp>
        <p:nvSpPr>
          <p:cNvPr id="8" name="_3"/>
          <p:cNvSpPr/>
          <p:nvPr/>
        </p:nvSpPr>
        <p:spPr>
          <a:xfrm>
            <a:off x="1193408" y="4607245"/>
            <a:ext cx="4470400" cy="1198880"/>
          </a:xfrm>
          <a:prstGeom prst="rect">
            <a:avLst/>
          </a:prstGeom>
          <a:effectLst/>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spc="30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sym typeface="+mn-ea"/>
              </a:rPr>
              <a:t>展示人：吴贤伟</a:t>
            </a:r>
            <a:endPar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学号：</a:t>
            </a:r>
            <a:r>
              <a:rPr kumimoji="0" lang="en-US" altLang="zh-CN"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 2010304</a:t>
            </a:r>
            <a:endParaRPr kumimoji="0" lang="en-US" altLang="zh-CN"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展示时间：</a:t>
            </a:r>
            <a:r>
              <a:rPr kumimoji="0" lang="en-US" altLang="zh-CN"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2022</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年</a:t>
            </a:r>
            <a:r>
              <a:rPr kumimoji="0" lang="en-US" altLang="zh-CN"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12</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月</a:t>
            </a:r>
            <a:r>
              <a:rPr kumimoji="0" lang="en-US" altLang="zh-CN"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14</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日</a:t>
            </a:r>
            <a:endPar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4800515" y="4343529"/>
            <a:ext cx="2783840" cy="829945"/>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性能</a:t>
            </a:r>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分析</a:t>
            </a:r>
            <a:endParaRPr lang="zh-CN" altLang="en-US" sz="4800" b="1" spc="300" dirty="0">
              <a:solidFill>
                <a:schemeClr val="bg1"/>
              </a:solidFill>
              <a:latin typeface="Noto Sans S Chinese Black" panose="020B0A00000000000000" pitchFamily="34" charset="-122"/>
              <a:ea typeface="Noto Sans S Chinese Black" panose="020B0A00000000000000" pitchFamily="34" charset="-122"/>
            </a:endParaRP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52645" y="2850106"/>
            <a:ext cx="875030" cy="92202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04</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p:cNvSpPr txBox="1"/>
          <p:nvPr/>
        </p:nvSpPr>
        <p:spPr>
          <a:xfrm>
            <a:off x="329145" y="311451"/>
            <a:ext cx="2021840" cy="460375"/>
          </a:xfrm>
          <a:prstGeom prst="rect">
            <a:avLst/>
          </a:prstGeom>
          <a:noFill/>
        </p:spPr>
        <p:txBody>
          <a:bodyPr wrap="none" rtlCol="0">
            <a:spAutoFit/>
            <a:scene3d>
              <a:camera prst="orthographicFront"/>
              <a:lightRig rig="threePt" dir="t"/>
            </a:scene3d>
            <a:sp3d contourW="12700"/>
          </a:bodyPr>
          <a:lstStyle/>
          <a:p>
            <a:r>
              <a:rPr lang="en-US" altLang="zh-CN" sz="2400" b="1">
                <a:solidFill>
                  <a:schemeClr val="bg1"/>
                </a:solidFill>
                <a:latin typeface="Noto Sans S Chinese Black" panose="020B0A00000000000000" pitchFamily="34" charset="-122"/>
                <a:ea typeface="Noto Sans S Chinese Black" panose="020B0A00000000000000" pitchFamily="34" charset="-122"/>
              </a:rPr>
              <a:t>04  </a:t>
            </a:r>
            <a:r>
              <a:rPr lang="zh-CN" altLang="en-US" sz="2400" b="1">
                <a:solidFill>
                  <a:schemeClr val="bg1"/>
                </a:solidFill>
                <a:latin typeface="Noto Sans S Chinese Black" panose="020B0A00000000000000" pitchFamily="34" charset="-122"/>
                <a:ea typeface="Noto Sans S Chinese Black" panose="020B0A00000000000000" pitchFamily="34" charset="-122"/>
              </a:rPr>
              <a:t>性能</a:t>
            </a:r>
            <a:r>
              <a:rPr lang="zh-CN" altLang="en-US" sz="2400" b="1">
                <a:solidFill>
                  <a:schemeClr val="bg1"/>
                </a:solidFill>
                <a:latin typeface="Noto Sans S Chinese Black" panose="020B0A00000000000000" pitchFamily="34" charset="-122"/>
                <a:ea typeface="Noto Sans S Chinese Black" panose="020B0A00000000000000" pitchFamily="34" charset="-122"/>
              </a:rPr>
              <a:t>分析</a:t>
            </a:r>
            <a:endParaRPr lang="zh-CN" altLang="en-US" sz="2400" b="1">
              <a:solidFill>
                <a:schemeClr val="bg1"/>
              </a:solidFill>
              <a:latin typeface="Noto Sans S Chinese Black" panose="020B0A00000000000000" pitchFamily="34" charset="-122"/>
              <a:ea typeface="Noto Sans S Chinese Black" panose="020B0A00000000000000" pitchFamily="34" charset="-122"/>
            </a:endParaRPr>
          </a:p>
        </p:txBody>
      </p:sp>
      <p:sp>
        <p:nvSpPr>
          <p:cNvPr id="3" name="文本框 2"/>
          <p:cNvSpPr txBox="1"/>
          <p:nvPr/>
        </p:nvSpPr>
        <p:spPr>
          <a:xfrm>
            <a:off x="866140" y="1021715"/>
            <a:ext cx="6096000" cy="737235"/>
          </a:xfrm>
          <a:prstGeom prst="rect">
            <a:avLst/>
          </a:prstGeom>
          <a:noFill/>
        </p:spPr>
        <p:txBody>
          <a:bodyPr wrap="square" rtlCol="0" anchor="t">
            <a:spAutoFit/>
          </a:bodyPr>
          <a:p>
            <a:pPr marL="12700" fontAlgn="auto">
              <a:lnSpc>
                <a:spcPct val="150000"/>
              </a:lnSpc>
              <a:spcBef>
                <a:spcPts val="100"/>
              </a:spcBef>
            </a:pPr>
            <a:r>
              <a:rPr sz="1400" spc="165" dirty="0">
                <a:solidFill>
                  <a:srgbClr val="585858"/>
                </a:solidFill>
                <a:latin typeface="等线" panose="02010600030101010101" charset="-122"/>
                <a:cs typeface="等线" panose="02010600030101010101" charset="-122"/>
                <a:sym typeface="+mn-ea"/>
              </a:rPr>
              <a:t>为了比较六种算法的效率，我随机生成了10组数据，用来比较它们的耗时、搜索结点数以及内存占用情况，并绘制图表进行比较</a:t>
            </a:r>
            <a:r>
              <a:rPr lang="zh-CN" sz="1400" spc="165" dirty="0">
                <a:solidFill>
                  <a:srgbClr val="585858"/>
                </a:solidFill>
                <a:latin typeface="等线" panose="02010600030101010101" charset="-122"/>
                <a:cs typeface="等线" panose="02010600030101010101" charset="-122"/>
                <a:sym typeface="+mn-ea"/>
              </a:rPr>
              <a:t>：</a:t>
            </a:r>
            <a:endParaRPr lang="zh-CN" sz="1400" spc="165" dirty="0">
              <a:solidFill>
                <a:srgbClr val="585858"/>
              </a:solidFill>
              <a:latin typeface="等线" panose="02010600030101010101" charset="-122"/>
              <a:cs typeface="等线" panose="02010600030101010101" charset="-122"/>
              <a:sym typeface="+mn-ea"/>
            </a:endParaRPr>
          </a:p>
        </p:txBody>
      </p:sp>
      <p:graphicFrame>
        <p:nvGraphicFramePr>
          <p:cNvPr id="12" name="图表 5"/>
          <p:cNvGraphicFramePr/>
          <p:nvPr/>
        </p:nvGraphicFramePr>
        <p:xfrm>
          <a:off x="426085" y="2208530"/>
          <a:ext cx="4572000" cy="27432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3" name="图表 4"/>
          <p:cNvGraphicFramePr/>
          <p:nvPr/>
        </p:nvGraphicFramePr>
        <p:xfrm>
          <a:off x="7515860" y="958215"/>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图表 6"/>
          <p:cNvGraphicFramePr/>
          <p:nvPr/>
        </p:nvGraphicFramePr>
        <p:xfrm>
          <a:off x="5316220" y="391033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p:cNvSpPr txBox="1"/>
          <p:nvPr/>
        </p:nvSpPr>
        <p:spPr>
          <a:xfrm>
            <a:off x="329145" y="311451"/>
            <a:ext cx="2021840" cy="460375"/>
          </a:xfrm>
          <a:prstGeom prst="rect">
            <a:avLst/>
          </a:prstGeom>
          <a:noFill/>
        </p:spPr>
        <p:txBody>
          <a:bodyPr wrap="none" rtlCol="0">
            <a:spAutoFit/>
            <a:scene3d>
              <a:camera prst="orthographicFront"/>
              <a:lightRig rig="threePt" dir="t"/>
            </a:scene3d>
            <a:sp3d contourW="12700"/>
          </a:bodyPr>
          <a:lstStyle/>
          <a:p>
            <a:r>
              <a:rPr lang="en-US" altLang="zh-CN" sz="2400" b="1">
                <a:solidFill>
                  <a:schemeClr val="bg1"/>
                </a:solidFill>
                <a:latin typeface="Noto Sans S Chinese Black" panose="020B0A00000000000000" pitchFamily="34" charset="-122"/>
                <a:ea typeface="Noto Sans S Chinese Black" panose="020B0A00000000000000" pitchFamily="34" charset="-122"/>
              </a:rPr>
              <a:t>04  </a:t>
            </a:r>
            <a:r>
              <a:rPr lang="zh-CN" altLang="en-US" sz="2400" b="1">
                <a:solidFill>
                  <a:schemeClr val="bg1"/>
                </a:solidFill>
                <a:latin typeface="Noto Sans S Chinese Black" panose="020B0A00000000000000" pitchFamily="34" charset="-122"/>
                <a:ea typeface="Noto Sans S Chinese Black" panose="020B0A00000000000000" pitchFamily="34" charset="-122"/>
              </a:rPr>
              <a:t>性能</a:t>
            </a:r>
            <a:r>
              <a:rPr lang="zh-CN" altLang="en-US" sz="2400" b="1">
                <a:solidFill>
                  <a:schemeClr val="bg1"/>
                </a:solidFill>
                <a:latin typeface="Noto Sans S Chinese Black" panose="020B0A00000000000000" pitchFamily="34" charset="-122"/>
                <a:ea typeface="Noto Sans S Chinese Black" panose="020B0A00000000000000" pitchFamily="34" charset="-122"/>
              </a:rPr>
              <a:t>分析</a:t>
            </a:r>
            <a:endParaRPr lang="zh-CN" altLang="en-US" sz="2400" b="1">
              <a:solidFill>
                <a:schemeClr val="bg1"/>
              </a:solidFill>
              <a:latin typeface="Noto Sans S Chinese Black" panose="020B0A00000000000000" pitchFamily="34" charset="-122"/>
              <a:ea typeface="Noto Sans S Chinese Black" panose="020B0A00000000000000" pitchFamily="34" charset="-122"/>
            </a:endParaRPr>
          </a:p>
        </p:txBody>
      </p:sp>
      <p:sp>
        <p:nvSpPr>
          <p:cNvPr id="51" name="TextBox 43"/>
          <p:cNvSpPr txBox="1"/>
          <p:nvPr/>
        </p:nvSpPr>
        <p:spPr>
          <a:xfrm>
            <a:off x="1988185" y="3893185"/>
            <a:ext cx="8215630" cy="2343150"/>
          </a:xfrm>
          <a:prstGeom prst="rect">
            <a:avLst/>
          </a:prstGeom>
          <a:noFill/>
        </p:spPr>
        <p:txBody>
          <a:bodyPr wrap="square" rtlCol="0">
            <a:spAutoFit/>
          </a:bodyPr>
          <a:lstStyle/>
          <a:p>
            <a:pPr lvl="0" algn="just">
              <a:lnSpc>
                <a:spcPct val="120000"/>
              </a:lnSpc>
            </a:pPr>
            <a:r>
              <a:rPr lang="en-US" altLang="zh-CN" sz="2400" dirty="0">
                <a:solidFill>
                  <a:prstClr val="black">
                    <a:lumMod val="65000"/>
                    <a:lumOff val="35000"/>
                  </a:prstClr>
                </a:solidFill>
                <a:latin typeface="+mn-ea"/>
                <a:cs typeface="+mn-ea"/>
                <a:sym typeface="+mn-ea"/>
              </a:rPr>
              <a:t>    </a:t>
            </a:r>
            <a:r>
              <a:rPr sz="1400" spc="165" dirty="0">
                <a:solidFill>
                  <a:srgbClr val="585858"/>
                </a:solidFill>
                <a:latin typeface="等线" panose="02010600030101010101" charset="-122"/>
                <a:cs typeface="等线" panose="02010600030101010101" charset="-122"/>
                <a:sym typeface="+mn-ea"/>
              </a:rPr>
              <a:t>由上述图表不难发现，六种搜索策略在耗时、搜索结点数以及内存占用情况三个方面呈现一致性，相较于普通的DFS和BFS算法，前两种启发式搜索策略（A*和B*）在性能方面有着较大的提升，但是第三种策略（C*）的效果并不理想，它的性能不但没有提升，反而略微下降了一些，所以在数码问题中不建议采用该种策略；另外，由于随机决策搜索过程的随机性，有些时候这种策略可能会达到意想不到的好结果，但是从整体上看这种策略依旧是盲目搜索，并且相较于BFS和DFS算法，这种方式可以说是没有仍何策略的完全随机的搜索，对于一些较为复杂的问题，随机决策搜索往往会花费相当长的时间，因此这种策略也不建议采用。</a:t>
            </a:r>
            <a:endParaRPr lang="en-US" altLang="zh-CN" sz="2400" dirty="0">
              <a:solidFill>
                <a:prstClr val="black">
                  <a:lumMod val="65000"/>
                  <a:lumOff val="35000"/>
                </a:prstClr>
              </a:solidFill>
              <a:latin typeface="+mn-ea"/>
              <a:cs typeface="+mn-ea"/>
              <a:sym typeface="+mn-ea"/>
            </a:endParaRPr>
          </a:p>
        </p:txBody>
      </p:sp>
      <p:graphicFrame>
        <p:nvGraphicFramePr>
          <p:cNvPr id="12" name="图表 5"/>
          <p:cNvGraphicFramePr/>
          <p:nvPr/>
        </p:nvGraphicFramePr>
        <p:xfrm>
          <a:off x="391160" y="1235710"/>
          <a:ext cx="3623945" cy="219329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3" name="图表 4"/>
          <p:cNvGraphicFramePr/>
          <p:nvPr/>
        </p:nvGraphicFramePr>
        <p:xfrm>
          <a:off x="4194175" y="1235710"/>
          <a:ext cx="3906520" cy="21932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图表 6"/>
          <p:cNvGraphicFramePr/>
          <p:nvPr/>
        </p:nvGraphicFramePr>
        <p:xfrm>
          <a:off x="8339455" y="1235710"/>
          <a:ext cx="3657600" cy="219329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 y="0"/>
            <a:ext cx="5948856" cy="6858000"/>
            <a:chOff x="-1" y="0"/>
            <a:chExt cx="5688798" cy="6858000"/>
          </a:xfrm>
          <a:solidFill>
            <a:srgbClr val="68174B"/>
          </a:solidFill>
        </p:grpSpPr>
        <p:sp>
          <p:nvSpPr>
            <p:cNvPr id="10" name="梯形 9"/>
            <p:cNvSpPr/>
            <p:nvPr/>
          </p:nvSpPr>
          <p:spPr>
            <a:xfrm flipV="1">
              <a:off x="1421595" y="0"/>
              <a:ext cx="4267202" cy="6858000"/>
            </a:xfrm>
            <a:prstGeom prst="trapezoid">
              <a:avLst>
                <a:gd name="adj" fmla="val 330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7" name="矩形 6"/>
            <p:cNvSpPr/>
            <p:nvPr/>
          </p:nvSpPr>
          <p:spPr>
            <a:xfrm>
              <a:off x="-1" y="0"/>
              <a:ext cx="301647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8" name="梯形 7"/>
            <p:cNvSpPr/>
            <p:nvPr/>
          </p:nvSpPr>
          <p:spPr>
            <a:xfrm flipV="1">
              <a:off x="1250730" y="0"/>
              <a:ext cx="4267202" cy="6858000"/>
            </a:xfrm>
            <a:prstGeom prst="trapezoid">
              <a:avLst>
                <a:gd name="adj" fmla="val 330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
        <p:nvSpPr>
          <p:cNvPr id="11" name="文本框 10"/>
          <p:cNvSpPr txBox="1"/>
          <p:nvPr/>
        </p:nvSpPr>
        <p:spPr>
          <a:xfrm>
            <a:off x="6748467" y="2743304"/>
            <a:ext cx="4762842" cy="830997"/>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rgbClr val="68174B"/>
                </a:solidFill>
                <a:latin typeface="Noto Sans S Chinese Black" panose="020B0A00000000000000" pitchFamily="34" charset="-122"/>
                <a:ea typeface="Noto Sans S Chinese Black" panose="020B0A00000000000000" pitchFamily="34" charset="-122"/>
              </a:rPr>
              <a:t>感谢</a:t>
            </a:r>
            <a:r>
              <a:rPr lang="zh-CN" altLang="en-US" sz="4800" b="1" spc="300">
                <a:solidFill>
                  <a:srgbClr val="68174B"/>
                </a:solidFill>
                <a:latin typeface="Noto Sans S Chinese Black" panose="020B0A00000000000000" pitchFamily="34" charset="-122"/>
                <a:ea typeface="Noto Sans S Chinese Black" panose="020B0A00000000000000" pitchFamily="34" charset="-122"/>
              </a:rPr>
              <a:t>各位老师！</a:t>
            </a:r>
            <a:endParaRPr lang="zh-CN" altLang="en-US" sz="4800" b="1" spc="300"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12" name="_3"/>
          <p:cNvSpPr/>
          <p:nvPr/>
        </p:nvSpPr>
        <p:spPr>
          <a:xfrm>
            <a:off x="7280243" y="3760850"/>
            <a:ext cx="3121367" cy="369332"/>
          </a:xfrm>
          <a:prstGeom prst="rect">
            <a:avLst/>
          </a:prstGeom>
          <a:effectLst/>
        </p:spPr>
        <p:txBody>
          <a:bodyPr wrap="none">
            <a:spAutoFit/>
          </a:bodyPr>
          <a:lstStyle/>
          <a:p>
            <a:r>
              <a:rPr lang="en-US" altLang="zh-CN"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——Thanks for Listening!——</a:t>
            </a:r>
            <a:endParaRPr lang="en-US" altLang="zh-CN"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sp>
        <p:nvSpPr>
          <p:cNvPr id="14" name="_3"/>
          <p:cNvSpPr/>
          <p:nvPr/>
        </p:nvSpPr>
        <p:spPr>
          <a:xfrm>
            <a:off x="8919321" y="5038844"/>
            <a:ext cx="2592070" cy="460375"/>
          </a:xfrm>
          <a:prstGeom prst="rect">
            <a:avLst/>
          </a:prstGeom>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68174B"/>
                </a:solidFill>
                <a:latin typeface="Noto Sans S Chinese Bold" panose="020B0800000000000000" pitchFamily="34" charset="-122"/>
                <a:ea typeface="Noto Sans S Chinese Bold" panose="020B0800000000000000" pitchFamily="34" charset="-122"/>
              </a:rPr>
              <a:t>展示</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人：</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吴贤伟</a:t>
            </a:r>
            <a:endPar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4869" t="10850" r="5856" b="1139"/>
          <a:stretch>
            <a:fillRect/>
          </a:stretch>
        </p:blipFill>
        <p:spPr>
          <a:xfrm>
            <a:off x="920120" y="2130691"/>
            <a:ext cx="3154365" cy="2056225"/>
          </a:xfrm>
          <a:prstGeom prst="ellipse">
            <a:avLst/>
          </a:prstGeom>
          <a:effectLst>
            <a:softEdge rad="127000"/>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2562474" cy="6858000"/>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nvGrpSpPr>
          <p:cNvPr id="5" name="组合 4"/>
          <p:cNvGrpSpPr/>
          <p:nvPr/>
        </p:nvGrpSpPr>
        <p:grpSpPr>
          <a:xfrm>
            <a:off x="4710925" y="1482891"/>
            <a:ext cx="6069021" cy="777399"/>
            <a:chOff x="5088836" y="755374"/>
            <a:chExt cx="6069021" cy="777399"/>
          </a:xfrm>
        </p:grpSpPr>
        <p:sp>
          <p:nvSpPr>
            <p:cNvPr id="6" name="文本框 5"/>
            <p:cNvSpPr txBox="1"/>
            <p:nvPr/>
          </p:nvSpPr>
          <p:spPr>
            <a:xfrm>
              <a:off x="5088836" y="755374"/>
              <a:ext cx="884582" cy="645160"/>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01.</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grpSp>
          <p:nvGrpSpPr>
            <p:cNvPr id="7" name="组合 6"/>
            <p:cNvGrpSpPr/>
            <p:nvPr/>
          </p:nvGrpSpPr>
          <p:grpSpPr>
            <a:xfrm>
              <a:off x="6096000" y="810032"/>
              <a:ext cx="5061857" cy="722741"/>
              <a:chOff x="6096000" y="2061026"/>
              <a:chExt cx="5061857" cy="722741"/>
            </a:xfrm>
          </p:grpSpPr>
          <p:sp>
            <p:nvSpPr>
              <p:cNvPr id="8" name="文本框 7"/>
              <p:cNvSpPr txBox="1"/>
              <p:nvPr/>
            </p:nvSpPr>
            <p:spPr>
              <a:xfrm>
                <a:off x="6096000" y="2061026"/>
                <a:ext cx="1402080" cy="460375"/>
              </a:xfrm>
              <a:prstGeom prst="rect">
                <a:avLst/>
              </a:prstGeom>
              <a:noFill/>
            </p:spPr>
            <p:txBody>
              <a:bodyPr wrap="square" rtlCol="0">
                <a:spAutoFit/>
                <a:scene3d>
                  <a:camera prst="orthographicFront"/>
                  <a:lightRig rig="threePt" dir="t"/>
                </a:scene3d>
                <a:sp3d contourW="12700"/>
              </a:bodyPr>
              <a:lstStyle/>
              <a:p>
                <a:r>
                  <a:rPr lang="zh-CN" altLang="en-US" sz="2400" dirty="0">
                    <a:solidFill>
                      <a:srgbClr val="68174B"/>
                    </a:solidFill>
                    <a:latin typeface="Noto Sans S Chinese Black" panose="020B0A00000000000000" pitchFamily="34" charset="-122"/>
                    <a:ea typeface="Noto Sans S Chinese Black" panose="020B0A00000000000000" pitchFamily="34" charset="-122"/>
                  </a:rPr>
                  <a:t>整体介绍</a:t>
                </a:r>
                <a:endParaRPr lang="zh-CN" altLang="en-US" sz="2400"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9" name="文本框 8"/>
              <p:cNvSpPr txBox="1"/>
              <p:nvPr/>
            </p:nvSpPr>
            <p:spPr>
              <a:xfrm>
                <a:off x="6096000" y="2508177"/>
                <a:ext cx="5061857"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 I</a:t>
                </a:r>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ntroduction</a:t>
                </a:r>
                <a:endPar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grpSp>
      </p:grpSp>
      <p:grpSp>
        <p:nvGrpSpPr>
          <p:cNvPr id="10" name="组合 9"/>
          <p:cNvGrpSpPr/>
          <p:nvPr/>
        </p:nvGrpSpPr>
        <p:grpSpPr>
          <a:xfrm>
            <a:off x="4710925" y="2522298"/>
            <a:ext cx="6069021" cy="777399"/>
            <a:chOff x="5088836" y="755374"/>
            <a:chExt cx="6069021" cy="777399"/>
          </a:xfrm>
        </p:grpSpPr>
        <p:sp>
          <p:nvSpPr>
            <p:cNvPr id="11" name="文本框 10"/>
            <p:cNvSpPr txBox="1"/>
            <p:nvPr/>
          </p:nvSpPr>
          <p:spPr>
            <a:xfrm>
              <a:off x="5088836" y="755374"/>
              <a:ext cx="884582" cy="645160"/>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02.</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grpSp>
          <p:nvGrpSpPr>
            <p:cNvPr id="12" name="组合 11"/>
            <p:cNvGrpSpPr/>
            <p:nvPr/>
          </p:nvGrpSpPr>
          <p:grpSpPr>
            <a:xfrm>
              <a:off x="6096000" y="810032"/>
              <a:ext cx="5061857" cy="722741"/>
              <a:chOff x="6096000" y="2061026"/>
              <a:chExt cx="5061857" cy="722741"/>
            </a:xfrm>
          </p:grpSpPr>
          <p:sp>
            <p:nvSpPr>
              <p:cNvPr id="13" name="文本框 12"/>
              <p:cNvSpPr txBox="1"/>
              <p:nvPr/>
            </p:nvSpPr>
            <p:spPr>
              <a:xfrm>
                <a:off x="6096000" y="2061026"/>
                <a:ext cx="1402080" cy="460375"/>
              </a:xfrm>
              <a:prstGeom prst="rect">
                <a:avLst/>
              </a:prstGeom>
              <a:noFill/>
            </p:spPr>
            <p:txBody>
              <a:bodyPr wrap="square" rtlCol="0">
                <a:spAutoFit/>
                <a:scene3d>
                  <a:camera prst="orthographicFront"/>
                  <a:lightRig rig="threePt" dir="t"/>
                </a:scene3d>
                <a:sp3d contourW="12700"/>
              </a:bodyPr>
              <a:lstStyle/>
              <a:p>
                <a:r>
                  <a:rPr lang="zh-CN" altLang="en-US" sz="2400" dirty="0">
                    <a:solidFill>
                      <a:srgbClr val="68174B"/>
                    </a:solidFill>
                    <a:latin typeface="Noto Sans S Chinese Black" panose="020B0A00000000000000" pitchFamily="34" charset="-122"/>
                    <a:ea typeface="Noto Sans S Chinese Black" panose="020B0A00000000000000" pitchFamily="34" charset="-122"/>
                  </a:rPr>
                  <a:t>核心</a:t>
                </a:r>
                <a:r>
                  <a:rPr lang="zh-CN" altLang="en-US" sz="2400" dirty="0">
                    <a:solidFill>
                      <a:srgbClr val="68174B"/>
                    </a:solidFill>
                    <a:latin typeface="Noto Sans S Chinese Black" panose="020B0A00000000000000" pitchFamily="34" charset="-122"/>
                    <a:ea typeface="Noto Sans S Chinese Black" panose="020B0A00000000000000" pitchFamily="34" charset="-122"/>
                  </a:rPr>
                  <a:t>算法</a:t>
                </a:r>
                <a:endParaRPr lang="zh-CN" altLang="en-US" sz="2400"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14" name="文本框 13"/>
              <p:cNvSpPr txBox="1"/>
              <p:nvPr/>
            </p:nvSpPr>
            <p:spPr>
              <a:xfrm>
                <a:off x="6096000" y="2508177"/>
                <a:ext cx="5061857" cy="27559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rgbClr val="477BB9"/>
                    </a:solidFill>
                    <a:latin typeface="Times New Roman" panose="02020603050405020304" pitchFamily="18" charset="0"/>
                    <a:ea typeface="微软雅黑" panose="020B0503020204020204" charset="-122"/>
                    <a:cs typeface="Times New Roman" panose="02020603050405020304" pitchFamily="18" charset="0"/>
                  </a:defRPr>
                </a:lvl1pPr>
              </a:lstStyle>
              <a:p>
                <a:r>
                  <a:rPr lang="en-US" altLang="zh-CN">
                    <a:solidFill>
                      <a:srgbClr val="68174B"/>
                    </a:solidFill>
                    <a:ea typeface="Noto Sans S Chinese Black" panose="020B0A00000000000000" pitchFamily="34" charset="-122"/>
                  </a:rPr>
                  <a:t> Algorithm</a:t>
                </a:r>
                <a:endParaRPr lang="en-US" altLang="zh-CN">
                  <a:solidFill>
                    <a:srgbClr val="68174B"/>
                  </a:solidFill>
                  <a:ea typeface="Noto Sans S Chinese Black" panose="020B0A00000000000000" pitchFamily="34" charset="-122"/>
                </a:endParaRPr>
              </a:p>
            </p:txBody>
          </p:sp>
        </p:grpSp>
      </p:grpSp>
      <p:grpSp>
        <p:nvGrpSpPr>
          <p:cNvPr id="15" name="组合 14"/>
          <p:cNvGrpSpPr/>
          <p:nvPr/>
        </p:nvGrpSpPr>
        <p:grpSpPr>
          <a:xfrm>
            <a:off x="4710925" y="3561705"/>
            <a:ext cx="6069021" cy="777399"/>
            <a:chOff x="5088836" y="755374"/>
            <a:chExt cx="6069021" cy="777399"/>
          </a:xfrm>
        </p:grpSpPr>
        <p:sp>
          <p:nvSpPr>
            <p:cNvPr id="16" name="文本框 15"/>
            <p:cNvSpPr txBox="1"/>
            <p:nvPr/>
          </p:nvSpPr>
          <p:spPr>
            <a:xfrm>
              <a:off x="5088836" y="755374"/>
              <a:ext cx="884582" cy="645160"/>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03.</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grpSp>
          <p:nvGrpSpPr>
            <p:cNvPr id="17" name="组合 16"/>
            <p:cNvGrpSpPr/>
            <p:nvPr/>
          </p:nvGrpSpPr>
          <p:grpSpPr>
            <a:xfrm>
              <a:off x="6096000" y="810032"/>
              <a:ext cx="5061857" cy="722741"/>
              <a:chOff x="6096000" y="2061026"/>
              <a:chExt cx="5061857" cy="722741"/>
            </a:xfrm>
          </p:grpSpPr>
          <p:sp>
            <p:nvSpPr>
              <p:cNvPr id="18" name="文本框 17"/>
              <p:cNvSpPr txBox="1"/>
              <p:nvPr/>
            </p:nvSpPr>
            <p:spPr>
              <a:xfrm>
                <a:off x="6096000" y="2061026"/>
                <a:ext cx="1706880" cy="460375"/>
              </a:xfrm>
              <a:prstGeom prst="rect">
                <a:avLst/>
              </a:prstGeom>
              <a:noFill/>
            </p:spPr>
            <p:txBody>
              <a:bodyPr wrap="square" rtlCol="0">
                <a:spAutoFit/>
                <a:scene3d>
                  <a:camera prst="orthographicFront"/>
                  <a:lightRig rig="threePt" dir="t"/>
                </a:scene3d>
                <a:sp3d contourW="12700"/>
              </a:bodyPr>
              <a:lstStyle/>
              <a:p>
                <a:r>
                  <a:rPr lang="zh-CN" altLang="en-US" sz="2400" dirty="0">
                    <a:solidFill>
                      <a:srgbClr val="68174B"/>
                    </a:solidFill>
                    <a:latin typeface="Noto Sans S Chinese Black" panose="020B0A00000000000000" pitchFamily="34" charset="-122"/>
                    <a:ea typeface="Noto Sans S Chinese Black" panose="020B0A00000000000000" pitchFamily="34" charset="-122"/>
                  </a:rPr>
                  <a:t>程序演示</a:t>
                </a:r>
                <a:endParaRPr lang="zh-CN" altLang="en-US" sz="2400"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19" name="文本框 18"/>
              <p:cNvSpPr txBox="1"/>
              <p:nvPr/>
            </p:nvSpPr>
            <p:spPr>
              <a:xfrm>
                <a:off x="6096000" y="2508177"/>
                <a:ext cx="5061857" cy="27559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rgbClr val="477BB9"/>
                    </a:solidFill>
                    <a:latin typeface="Times New Roman" panose="02020603050405020304" pitchFamily="18" charset="0"/>
                    <a:ea typeface="微软雅黑" panose="020B0503020204020204" charset="-122"/>
                    <a:cs typeface="Times New Roman" panose="02020603050405020304" pitchFamily="18" charset="0"/>
                  </a:defRPr>
                </a:lvl1pPr>
              </a:lstStyle>
              <a:p>
                <a:r>
                  <a:rPr lang="en-US" altLang="zh-CN">
                    <a:solidFill>
                      <a:srgbClr val="68174B"/>
                    </a:solidFill>
                    <a:ea typeface="Noto Sans S Chinese Black" panose="020B0A00000000000000" pitchFamily="34" charset="-122"/>
                  </a:rPr>
                  <a:t> </a:t>
                </a:r>
                <a:r>
                  <a:rPr lang="en-US" altLang="zh-CN">
                    <a:solidFill>
                      <a:srgbClr val="68174B"/>
                    </a:solidFill>
                    <a:ea typeface="Noto Sans S Chinese Black" panose="020B0A00000000000000" pitchFamily="34" charset="-122"/>
                    <a:sym typeface="+mn-ea"/>
                  </a:rPr>
                  <a:t>Demonstration</a:t>
                </a:r>
                <a:endParaRPr lang="en-US" altLang="zh-CN">
                  <a:solidFill>
                    <a:srgbClr val="68174B"/>
                  </a:solidFill>
                  <a:ea typeface="Noto Sans S Chinese Black" panose="020B0A00000000000000" pitchFamily="34" charset="-122"/>
                </a:endParaRPr>
              </a:p>
            </p:txBody>
          </p:sp>
        </p:grpSp>
      </p:grpSp>
      <p:grpSp>
        <p:nvGrpSpPr>
          <p:cNvPr id="20" name="组合 19"/>
          <p:cNvGrpSpPr/>
          <p:nvPr/>
        </p:nvGrpSpPr>
        <p:grpSpPr>
          <a:xfrm>
            <a:off x="4710925" y="4601112"/>
            <a:ext cx="6069021" cy="777399"/>
            <a:chOff x="5088836" y="755374"/>
            <a:chExt cx="6069021" cy="777399"/>
          </a:xfrm>
        </p:grpSpPr>
        <p:sp>
          <p:nvSpPr>
            <p:cNvPr id="21" name="文本框 20"/>
            <p:cNvSpPr txBox="1"/>
            <p:nvPr/>
          </p:nvSpPr>
          <p:spPr>
            <a:xfrm>
              <a:off x="5088836" y="755374"/>
              <a:ext cx="884582" cy="645160"/>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04.</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grpSp>
          <p:nvGrpSpPr>
            <p:cNvPr id="22" name="组合 21"/>
            <p:cNvGrpSpPr/>
            <p:nvPr/>
          </p:nvGrpSpPr>
          <p:grpSpPr>
            <a:xfrm>
              <a:off x="6096000" y="810032"/>
              <a:ext cx="5061857" cy="722741"/>
              <a:chOff x="6096000" y="2061026"/>
              <a:chExt cx="5061857" cy="722741"/>
            </a:xfrm>
          </p:grpSpPr>
          <p:sp>
            <p:nvSpPr>
              <p:cNvPr id="23" name="文本框 22"/>
              <p:cNvSpPr txBox="1"/>
              <p:nvPr/>
            </p:nvSpPr>
            <p:spPr>
              <a:xfrm>
                <a:off x="6096000" y="2061026"/>
                <a:ext cx="1402080" cy="460375"/>
              </a:xfrm>
              <a:prstGeom prst="rect">
                <a:avLst/>
              </a:prstGeom>
              <a:noFill/>
            </p:spPr>
            <p:txBody>
              <a:bodyPr wrap="square" rtlCol="0">
                <a:spAutoFit/>
                <a:scene3d>
                  <a:camera prst="orthographicFront"/>
                  <a:lightRig rig="threePt" dir="t"/>
                </a:scene3d>
                <a:sp3d contourW="12700"/>
              </a:bodyPr>
              <a:lstStyle/>
              <a:p>
                <a:r>
                  <a:rPr lang="zh-CN" altLang="en-US" sz="2400" dirty="0">
                    <a:solidFill>
                      <a:srgbClr val="68174B"/>
                    </a:solidFill>
                    <a:latin typeface="Noto Sans S Chinese Black" panose="020B0A00000000000000" pitchFamily="34" charset="-122"/>
                    <a:ea typeface="Noto Sans S Chinese Black" panose="020B0A00000000000000" pitchFamily="34" charset="-122"/>
                  </a:rPr>
                  <a:t>性能</a:t>
                </a:r>
                <a:r>
                  <a:rPr lang="zh-CN" altLang="en-US" sz="2400" dirty="0">
                    <a:solidFill>
                      <a:srgbClr val="68174B"/>
                    </a:solidFill>
                    <a:latin typeface="Noto Sans S Chinese Black" panose="020B0A00000000000000" pitchFamily="34" charset="-122"/>
                    <a:ea typeface="Noto Sans S Chinese Black" panose="020B0A00000000000000" pitchFamily="34" charset="-122"/>
                  </a:rPr>
                  <a:t>分析</a:t>
                </a:r>
                <a:endParaRPr lang="zh-CN" altLang="en-US" sz="2400"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24" name="文本框 23"/>
              <p:cNvSpPr txBox="1"/>
              <p:nvPr/>
            </p:nvSpPr>
            <p:spPr>
              <a:xfrm>
                <a:off x="6096000" y="2508177"/>
                <a:ext cx="5061857" cy="27559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rgbClr val="477BB9"/>
                    </a:solidFill>
                    <a:latin typeface="Times New Roman" panose="02020603050405020304" pitchFamily="18" charset="0"/>
                    <a:ea typeface="微软雅黑" panose="020B0503020204020204" charset="-122"/>
                    <a:cs typeface="Times New Roman" panose="02020603050405020304" pitchFamily="18" charset="0"/>
                  </a:defRPr>
                </a:lvl1pPr>
              </a:lstStyle>
              <a:p>
                <a:r>
                  <a:rPr lang="en-US" altLang="zh-CN">
                    <a:solidFill>
                      <a:srgbClr val="68174B"/>
                    </a:solidFill>
                    <a:ea typeface="Noto Sans S Chinese Black" panose="020B0A00000000000000" pitchFamily="34" charset="-122"/>
                  </a:rPr>
                  <a:t>  Algorithm performance</a:t>
                </a:r>
                <a:endParaRPr lang="en-US" altLang="zh-CN">
                  <a:solidFill>
                    <a:srgbClr val="68174B"/>
                  </a:solidFill>
                  <a:ea typeface="Noto Sans S Chinese Black" panose="020B0A00000000000000" pitchFamily="34" charset="-122"/>
                </a:endParaRPr>
              </a:p>
            </p:txBody>
          </p:sp>
        </p:grpSp>
      </p:grpSp>
      <p:grpSp>
        <p:nvGrpSpPr>
          <p:cNvPr id="31" name="组合 30"/>
          <p:cNvGrpSpPr/>
          <p:nvPr/>
        </p:nvGrpSpPr>
        <p:grpSpPr>
          <a:xfrm>
            <a:off x="1523594" y="2073726"/>
            <a:ext cx="2184381" cy="2063249"/>
            <a:chOff x="5064375" y="2009748"/>
            <a:chExt cx="2184381" cy="2063249"/>
          </a:xfrm>
        </p:grpSpPr>
        <p:sp>
          <p:nvSpPr>
            <p:cNvPr id="32" name="椭圆 31"/>
            <p:cNvSpPr/>
            <p:nvPr/>
          </p:nvSpPr>
          <p:spPr>
            <a:xfrm rot="16200000">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3" name="弧形 32"/>
            <p:cNvSpPr/>
            <p:nvPr/>
          </p:nvSpPr>
          <p:spPr>
            <a:xfrm rot="10800000">
              <a:off x="5189720" y="2136468"/>
              <a:ext cx="2059036" cy="1812706"/>
            </a:xfrm>
            <a:prstGeom prst="arc">
              <a:avLst>
                <a:gd name="adj1" fmla="val 16200000"/>
                <a:gd name="adj2" fmla="val 5386355"/>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grpSp>
        <p:nvGrpSpPr>
          <p:cNvPr id="34" name="组合 33"/>
          <p:cNvGrpSpPr/>
          <p:nvPr/>
        </p:nvGrpSpPr>
        <p:grpSpPr>
          <a:xfrm>
            <a:off x="1905554" y="2396845"/>
            <a:ext cx="1646605" cy="1446550"/>
            <a:chOff x="928141" y="2244060"/>
            <a:chExt cx="1646605" cy="1446550"/>
          </a:xfrm>
        </p:grpSpPr>
        <p:sp>
          <p:nvSpPr>
            <p:cNvPr id="35" name="_3"/>
            <p:cNvSpPr/>
            <p:nvPr/>
          </p:nvSpPr>
          <p:spPr>
            <a:xfrm>
              <a:off x="928141" y="2244060"/>
              <a:ext cx="1646605" cy="923330"/>
            </a:xfrm>
            <a:prstGeom prst="rect">
              <a:avLst/>
            </a:prstGeom>
            <a:effectLst/>
          </p:spPr>
          <p:txBody>
            <a:bodyPr wrap="none">
              <a:spAutoFit/>
            </a:bodyPr>
            <a:lstStyle/>
            <a:p>
              <a:r>
                <a:rPr lang="zh-CN" altLang="en-US" sz="5400" b="1" spc="300" dirty="0">
                  <a:solidFill>
                    <a:srgbClr val="68174B"/>
                  </a:solidFill>
                  <a:latin typeface="Noto Sans S Chinese Black" panose="020B0A00000000000000" pitchFamily="34" charset="-122"/>
                  <a:ea typeface="Noto Sans S Chinese Black" panose="020B0A00000000000000" pitchFamily="34" charset="-122"/>
                </a:rPr>
                <a:t>目录</a:t>
              </a:r>
              <a:endParaRPr lang="zh-CN" altLang="en-US" sz="5400" b="1" spc="300"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36" name="_3"/>
            <p:cNvSpPr/>
            <p:nvPr/>
          </p:nvSpPr>
          <p:spPr>
            <a:xfrm>
              <a:off x="1021916" y="3167390"/>
              <a:ext cx="1459054" cy="523220"/>
            </a:xfrm>
            <a:prstGeom prst="rect">
              <a:avLst/>
            </a:prstGeom>
            <a:effectLst/>
          </p:spPr>
          <p:txBody>
            <a:bodyPr wrap="none">
              <a:spAutoFit/>
            </a:bodyPr>
            <a:lstStyle/>
            <a:p>
              <a:r>
                <a:rPr lang="en-US" altLang="zh-CN" sz="28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Contents</a:t>
              </a:r>
              <a:endParaRPr lang="en-US" altLang="zh-CN" sz="28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grpSp>
      <p:cxnSp>
        <p:nvCxnSpPr>
          <p:cNvPr id="37" name="直接连接符 36"/>
          <p:cNvCxnSpPr/>
          <p:nvPr/>
        </p:nvCxnSpPr>
        <p:spPr>
          <a:xfrm flipH="1">
            <a:off x="2681289" y="1"/>
            <a:ext cx="0" cy="2214789"/>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flipV="1">
            <a:off x="1241289" y="5431424"/>
            <a:ext cx="28800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par>
                                <p:cTn id="15" presetID="25"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20" dur="1000" fill="hold"/>
                                        <p:tgtEl>
                                          <p:spTgt spid="10"/>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0"/>
                                        </p:tgtEl>
                                      </p:cBhvr>
                                    </p:animEffect>
                                  </p:childTnLst>
                                </p:cTn>
                              </p:par>
                              <p:par>
                                <p:cTn id="25" presetID="25"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30" dur="1000" fill="hold"/>
                                        <p:tgtEl>
                                          <p:spTgt spid="15"/>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15"/>
                                        </p:tgtEl>
                                      </p:cBhvr>
                                    </p:animEffect>
                                  </p:childTnLst>
                                </p:cTn>
                              </p:par>
                              <p:par>
                                <p:cTn id="35" presetID="25"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40" dur="1000" fill="hold"/>
                                        <p:tgtEl>
                                          <p:spTgt spid="20"/>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4761198" y="4378753"/>
            <a:ext cx="2783840" cy="829945"/>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整体介绍</a:t>
            </a:r>
            <a:endParaRPr lang="zh-CN" altLang="en-US" sz="4800" b="1" spc="300" dirty="0">
              <a:solidFill>
                <a:schemeClr val="bg1"/>
              </a:solidFill>
              <a:latin typeface="Noto Sans S Chinese Black" panose="020B0A00000000000000" pitchFamily="34" charset="-122"/>
              <a:ea typeface="Noto Sans S Chinese Black" panose="020B0A00000000000000" pitchFamily="34" charset="-122"/>
            </a:endParaRP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34066" y="2836435"/>
            <a:ext cx="1037463" cy="92333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01</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28460" y="2322830"/>
            <a:ext cx="108585" cy="1986280"/>
          </a:xfrm>
          <a:custGeom>
            <a:avLst/>
            <a:gdLst/>
            <a:ahLst/>
            <a:cxnLst/>
            <a:rect l="l" t="t" r="r" b="b"/>
            <a:pathLst>
              <a:path w="108584" h="2807335">
                <a:moveTo>
                  <a:pt x="0" y="0"/>
                </a:moveTo>
                <a:lnTo>
                  <a:pt x="108203" y="0"/>
                </a:lnTo>
                <a:lnTo>
                  <a:pt x="108203" y="2807208"/>
                </a:lnTo>
                <a:lnTo>
                  <a:pt x="0" y="2807208"/>
                </a:lnTo>
                <a:lnTo>
                  <a:pt x="0" y="0"/>
                </a:lnTo>
                <a:close/>
              </a:path>
            </a:pathLst>
          </a:custGeom>
          <a:solidFill>
            <a:srgbClr val="68164A"/>
          </a:solidFill>
        </p:spPr>
        <p:txBody>
          <a:bodyPr wrap="square" lIns="0" tIns="0" rIns="0" bIns="0" rtlCol="0"/>
          <a:lstStyle/>
          <a:p/>
        </p:txBody>
      </p:sp>
      <p:sp>
        <p:nvSpPr>
          <p:cNvPr id="3" name="object 3"/>
          <p:cNvSpPr/>
          <p:nvPr/>
        </p:nvSpPr>
        <p:spPr>
          <a:xfrm>
            <a:off x="6728333" y="4277359"/>
            <a:ext cx="2376170" cy="108585"/>
          </a:xfrm>
          <a:custGeom>
            <a:avLst/>
            <a:gdLst/>
            <a:ahLst/>
            <a:cxnLst/>
            <a:rect l="l" t="t" r="r" b="b"/>
            <a:pathLst>
              <a:path w="2376170" h="108585">
                <a:moveTo>
                  <a:pt x="0" y="0"/>
                </a:moveTo>
                <a:lnTo>
                  <a:pt x="2375916" y="0"/>
                </a:lnTo>
                <a:lnTo>
                  <a:pt x="2375916" y="108203"/>
                </a:lnTo>
                <a:lnTo>
                  <a:pt x="0" y="108203"/>
                </a:lnTo>
                <a:lnTo>
                  <a:pt x="0" y="0"/>
                </a:lnTo>
                <a:close/>
              </a:path>
            </a:pathLst>
          </a:custGeom>
          <a:solidFill>
            <a:srgbClr val="68164A"/>
          </a:solidFill>
        </p:spPr>
        <p:txBody>
          <a:bodyPr wrap="square" lIns="0" tIns="0" rIns="0" bIns="0" rtlCol="0"/>
          <a:lstStyle/>
          <a:p/>
        </p:txBody>
      </p:sp>
      <p:sp>
        <p:nvSpPr>
          <p:cNvPr id="4" name="object 4"/>
          <p:cNvSpPr/>
          <p:nvPr/>
        </p:nvSpPr>
        <p:spPr>
          <a:xfrm>
            <a:off x="5987796" y="3502152"/>
            <a:ext cx="108585" cy="1620520"/>
          </a:xfrm>
          <a:custGeom>
            <a:avLst/>
            <a:gdLst/>
            <a:ahLst/>
            <a:cxnLst/>
            <a:rect l="l" t="t" r="r" b="b"/>
            <a:pathLst>
              <a:path w="108585" h="1620520">
                <a:moveTo>
                  <a:pt x="0" y="1620012"/>
                </a:moveTo>
                <a:lnTo>
                  <a:pt x="108203" y="1620012"/>
                </a:lnTo>
                <a:lnTo>
                  <a:pt x="108203" y="0"/>
                </a:lnTo>
                <a:lnTo>
                  <a:pt x="0" y="0"/>
                </a:lnTo>
                <a:lnTo>
                  <a:pt x="0" y="1620012"/>
                </a:lnTo>
                <a:close/>
              </a:path>
            </a:pathLst>
          </a:custGeom>
          <a:solidFill>
            <a:srgbClr val="68164A"/>
          </a:solidFill>
        </p:spPr>
        <p:txBody>
          <a:bodyPr wrap="square" lIns="0" tIns="0" rIns="0" bIns="0" rtlCol="0"/>
          <a:lstStyle/>
          <a:p/>
        </p:txBody>
      </p:sp>
      <p:sp>
        <p:nvSpPr>
          <p:cNvPr id="5" name="object 5"/>
          <p:cNvSpPr/>
          <p:nvPr/>
        </p:nvSpPr>
        <p:spPr>
          <a:xfrm>
            <a:off x="4439411" y="3393947"/>
            <a:ext cx="1656714" cy="108585"/>
          </a:xfrm>
          <a:custGeom>
            <a:avLst/>
            <a:gdLst/>
            <a:ahLst/>
            <a:cxnLst/>
            <a:rect l="l" t="t" r="r" b="b"/>
            <a:pathLst>
              <a:path w="1656714" h="108585">
                <a:moveTo>
                  <a:pt x="0" y="0"/>
                </a:moveTo>
                <a:lnTo>
                  <a:pt x="1656588" y="0"/>
                </a:lnTo>
                <a:lnTo>
                  <a:pt x="1656588" y="108203"/>
                </a:lnTo>
                <a:lnTo>
                  <a:pt x="0" y="108203"/>
                </a:lnTo>
                <a:lnTo>
                  <a:pt x="0" y="0"/>
                </a:lnTo>
                <a:close/>
              </a:path>
            </a:pathLst>
          </a:custGeom>
          <a:solidFill>
            <a:srgbClr val="68164A"/>
          </a:solidFill>
        </p:spPr>
        <p:txBody>
          <a:bodyPr wrap="square" lIns="0" tIns="0" rIns="0" bIns="0" rtlCol="0"/>
          <a:lstStyle/>
          <a:p/>
        </p:txBody>
      </p:sp>
      <p:sp>
        <p:nvSpPr>
          <p:cNvPr id="6" name="object 6"/>
          <p:cNvSpPr txBox="1"/>
          <p:nvPr/>
        </p:nvSpPr>
        <p:spPr>
          <a:xfrm>
            <a:off x="944194" y="1041577"/>
            <a:ext cx="5182235" cy="335915"/>
          </a:xfrm>
          <a:prstGeom prst="rect">
            <a:avLst/>
          </a:prstGeom>
        </p:spPr>
        <p:txBody>
          <a:bodyPr vert="horz" wrap="square" lIns="0" tIns="13335" rIns="0" bIns="0" rtlCol="0">
            <a:spAutoFit/>
          </a:bodyPr>
          <a:lstStyle/>
          <a:p>
            <a:pPr marL="12700" fontAlgn="auto">
              <a:lnSpc>
                <a:spcPct val="150000"/>
              </a:lnSpc>
              <a:spcBef>
                <a:spcPts val="100"/>
              </a:spcBef>
            </a:pPr>
            <a:r>
              <a:rPr lang="en-US" sz="1400" spc="165" dirty="0">
                <a:solidFill>
                  <a:srgbClr val="585858"/>
                </a:solidFill>
                <a:latin typeface="等线" panose="02010600030101010101" charset="-122"/>
                <a:cs typeface="等线" panose="02010600030101010101" charset="-122"/>
              </a:rPr>
              <a:t>      </a:t>
            </a:r>
            <a:endParaRPr sz="1400">
              <a:latin typeface="等线" panose="02010600030101010101" charset="-122"/>
              <a:cs typeface="等线" panose="02010600030101010101" charset="-122"/>
            </a:endParaRPr>
          </a:p>
        </p:txBody>
      </p:sp>
      <p:sp>
        <p:nvSpPr>
          <p:cNvPr id="10" name="object 6"/>
          <p:cNvSpPr txBox="1"/>
          <p:nvPr/>
        </p:nvSpPr>
        <p:spPr>
          <a:xfrm>
            <a:off x="944194" y="1041577"/>
            <a:ext cx="5182235" cy="1951990"/>
          </a:xfrm>
          <a:prstGeom prst="rect">
            <a:avLst/>
          </a:prstGeom>
        </p:spPr>
        <p:txBody>
          <a:bodyPr vert="horz" wrap="square" lIns="0" tIns="13335" rIns="0" bIns="0" rtlCol="0">
            <a:spAutoFit/>
          </a:bodyPr>
          <a:p>
            <a:pPr marL="12700" fontAlgn="auto">
              <a:lnSpc>
                <a:spcPct val="150000"/>
              </a:lnSpc>
              <a:spcBef>
                <a:spcPts val="100"/>
              </a:spcBef>
            </a:pPr>
            <a:r>
              <a:rPr lang="en-US" sz="1400" spc="165" dirty="0">
                <a:solidFill>
                  <a:srgbClr val="585858"/>
                </a:solidFill>
                <a:latin typeface="等线" panose="02010600030101010101" charset="-122"/>
                <a:cs typeface="等线" panose="02010600030101010101" charset="-122"/>
              </a:rPr>
              <a:t>     </a:t>
            </a:r>
            <a:r>
              <a:rPr sz="1400" spc="165" dirty="0">
                <a:solidFill>
                  <a:srgbClr val="585858"/>
                </a:solidFill>
                <a:latin typeface="等线" panose="02010600030101010101" charset="-122"/>
                <a:cs typeface="等线" panose="02010600030101010101" charset="-122"/>
              </a:rPr>
              <a:t>本次实验，我基本实现了八数码和十五数码问题的搜索过程，设计了广度优先搜索、深度优先搜索、随机决策搜索以及三种自定义的启发式搜索算法，对于每一次搜索过程，我都会输出本次搜索的具体信息（包括搜索的结点数、搜索时间、内存占用情况和一条最长的搜索链），同时我还利用python的tkinter库设计了一个UI界面用于搜索过程的展示。</a:t>
            </a:r>
            <a:endParaRPr sz="1400" spc="165" dirty="0">
              <a:solidFill>
                <a:srgbClr val="585858"/>
              </a:solidFill>
              <a:latin typeface="等线" panose="02010600030101010101" charset="-122"/>
              <a:cs typeface="等线" panose="02010600030101010101" charset="-122"/>
            </a:endParaRPr>
          </a:p>
        </p:txBody>
      </p:sp>
      <p:pic>
        <p:nvPicPr>
          <p:cNvPr id="11" name="图片 8" descr="9ee7d4854b512653738308e1dd34988"/>
          <p:cNvPicPr>
            <a:picLocks noChangeAspect="1"/>
          </p:cNvPicPr>
          <p:nvPr/>
        </p:nvPicPr>
        <p:blipFill>
          <a:blip r:embed="rId1"/>
          <a:stretch>
            <a:fillRect/>
          </a:stretch>
        </p:blipFill>
        <p:spPr>
          <a:xfrm>
            <a:off x="6898640" y="1089025"/>
            <a:ext cx="4692015" cy="3135630"/>
          </a:xfrm>
          <a:prstGeom prst="rect">
            <a:avLst/>
          </a:prstGeom>
        </p:spPr>
      </p:pic>
      <p:pic>
        <p:nvPicPr>
          <p:cNvPr id="12" name="图片 5" descr="ebd8896c84d866c758cb2725f89961b"/>
          <p:cNvPicPr>
            <a:picLocks noChangeAspect="1"/>
          </p:cNvPicPr>
          <p:nvPr/>
        </p:nvPicPr>
        <p:blipFill>
          <a:blip r:embed="rId2"/>
          <a:srcRect l="984" t="780" r="850" b="1783"/>
          <a:stretch>
            <a:fillRect/>
          </a:stretch>
        </p:blipFill>
        <p:spPr>
          <a:xfrm>
            <a:off x="1179195" y="3578860"/>
            <a:ext cx="4712970" cy="3058795"/>
          </a:xfrm>
          <a:prstGeom prst="rect">
            <a:avLst/>
          </a:prstGeom>
        </p:spPr>
      </p:pic>
      <p:sp>
        <p:nvSpPr>
          <p:cNvPr id="13" name="文本框 12"/>
          <p:cNvSpPr txBox="1"/>
          <p:nvPr/>
        </p:nvSpPr>
        <p:spPr>
          <a:xfrm>
            <a:off x="8128000" y="4528820"/>
            <a:ext cx="4064000" cy="368300"/>
          </a:xfrm>
          <a:prstGeom prst="rect">
            <a:avLst/>
          </a:prstGeom>
          <a:noFill/>
        </p:spPr>
        <p:txBody>
          <a:bodyPr wrap="square" rtlCol="0">
            <a:spAutoFit/>
          </a:bodyPr>
          <a:p>
            <a:r>
              <a:rPr lang="zh-CN" altLang="en-US"/>
              <a:t>十五数码</a:t>
            </a:r>
            <a:endParaRPr lang="zh-CN" altLang="en-US"/>
          </a:p>
        </p:txBody>
      </p:sp>
      <p:sp>
        <p:nvSpPr>
          <p:cNvPr id="14" name="文本框 13"/>
          <p:cNvSpPr txBox="1"/>
          <p:nvPr/>
        </p:nvSpPr>
        <p:spPr>
          <a:xfrm>
            <a:off x="6126480" y="5808345"/>
            <a:ext cx="4064000" cy="368300"/>
          </a:xfrm>
          <a:prstGeom prst="rect">
            <a:avLst/>
          </a:prstGeom>
          <a:noFill/>
        </p:spPr>
        <p:txBody>
          <a:bodyPr wrap="square" rtlCol="0">
            <a:spAutoFit/>
          </a:bodyPr>
          <a:p>
            <a:r>
              <a:rPr lang="zh-CN" altLang="en-US"/>
              <a:t>八数码</a:t>
            </a:r>
            <a:endParaRPr lang="zh-CN" altLang="en-US"/>
          </a:p>
        </p:txBody>
      </p:sp>
      <p:sp>
        <p:nvSpPr>
          <p:cNvPr id="50" name="文本框 49"/>
          <p:cNvSpPr txBox="1"/>
          <p:nvPr/>
        </p:nvSpPr>
        <p:spPr>
          <a:xfrm>
            <a:off x="329145" y="311451"/>
            <a:ext cx="2021840" cy="460375"/>
          </a:xfrm>
          <a:prstGeom prst="rect">
            <a:avLst/>
          </a:prstGeom>
          <a:noFill/>
        </p:spPr>
        <p:txBody>
          <a:bodyPr wrap="none" rtlCol="0">
            <a:spAutoFit/>
            <a:scene3d>
              <a:camera prst="orthographicFront"/>
              <a:lightRig rig="threePt" dir="t"/>
            </a:scene3d>
            <a:sp3d contourW="12700"/>
          </a:bodyPr>
          <a:p>
            <a:r>
              <a:rPr lang="en-US" altLang="zh-CN" sz="2400" b="1">
                <a:solidFill>
                  <a:schemeClr val="bg1"/>
                </a:solidFill>
                <a:latin typeface="Noto Sans S Chinese Black" panose="020B0A00000000000000" pitchFamily="34" charset="-122"/>
                <a:ea typeface="Noto Sans S Chinese Black" panose="020B0A00000000000000" pitchFamily="34" charset="-122"/>
              </a:rPr>
              <a:t>01  </a:t>
            </a:r>
            <a:r>
              <a:rPr lang="zh-CN" altLang="en-US" sz="2400" b="1">
                <a:solidFill>
                  <a:schemeClr val="bg1"/>
                </a:solidFill>
                <a:latin typeface="Noto Sans S Chinese Black" panose="020B0A00000000000000" pitchFamily="34" charset="-122"/>
                <a:ea typeface="Noto Sans S Chinese Black" panose="020B0A00000000000000" pitchFamily="34" charset="-122"/>
              </a:rPr>
              <a:t>整体</a:t>
            </a:r>
            <a:r>
              <a:rPr lang="zh-CN" altLang="en-US" sz="2400" b="1">
                <a:solidFill>
                  <a:schemeClr val="bg1"/>
                </a:solidFill>
                <a:latin typeface="Noto Sans S Chinese Black" panose="020B0A00000000000000" pitchFamily="34" charset="-122"/>
                <a:ea typeface="Noto Sans S Chinese Black" panose="020B0A00000000000000" pitchFamily="34" charset="-122"/>
              </a:rPr>
              <a:t>介绍</a:t>
            </a:r>
            <a:endParaRPr lang="zh-CN" altLang="en-US" sz="2400" b="1">
              <a:solidFill>
                <a:schemeClr val="bg1"/>
              </a:solidFill>
              <a:latin typeface="Noto Sans S Chinese Black" panose="020B0A00000000000000" pitchFamily="34" charset="-122"/>
              <a:ea typeface="Noto Sans S Chinese Black" panose="020B0A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4760362" y="4343193"/>
            <a:ext cx="2783840" cy="829945"/>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核心</a:t>
            </a:r>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算法</a:t>
            </a:r>
            <a:endParaRPr lang="zh-CN" altLang="en-US" sz="4800" b="1" spc="300" dirty="0">
              <a:solidFill>
                <a:schemeClr val="bg1"/>
              </a:solidFill>
              <a:latin typeface="Noto Sans S Chinese Black" panose="020B0A00000000000000" pitchFamily="34" charset="-122"/>
              <a:ea typeface="Noto Sans S Chinese Black" panose="020B0A00000000000000" pitchFamily="34" charset="-122"/>
            </a:endParaRP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48608" y="2836435"/>
            <a:ext cx="1008380" cy="92202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02</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636270" y="919480"/>
            <a:ext cx="6096000" cy="1630045"/>
          </a:xfrm>
          <a:prstGeom prst="rect">
            <a:avLst/>
          </a:prstGeom>
          <a:noFill/>
        </p:spPr>
        <p:txBody>
          <a:bodyPr wrap="square" rtlCol="0" anchor="t">
            <a:spAutoFit/>
          </a:bodyPr>
          <a:p>
            <a:r>
              <a:rPr lang="zh-CN" sz="1600" spc="165" dirty="0">
                <a:solidFill>
                  <a:srgbClr val="585858"/>
                </a:solidFill>
                <a:latin typeface="等线" panose="02010600030101010101" charset="-122"/>
                <a:cs typeface="等线" panose="02010600030101010101" charset="-122"/>
                <a:sym typeface="+mn-ea"/>
              </a:rPr>
              <a:t>数码问题是否有解？</a:t>
            </a:r>
            <a:endParaRPr lang="zh-CN" sz="1600" spc="165" dirty="0">
              <a:solidFill>
                <a:srgbClr val="585858"/>
              </a:solidFill>
              <a:latin typeface="等线" panose="02010600030101010101" charset="-122"/>
              <a:cs typeface="等线" panose="02010600030101010101" charset="-122"/>
              <a:sym typeface="+mn-ea"/>
            </a:endParaRPr>
          </a:p>
          <a:p>
            <a:endParaRPr lang="zh-CN" sz="1400" spc="165" dirty="0">
              <a:solidFill>
                <a:srgbClr val="585858"/>
              </a:solidFill>
              <a:latin typeface="等线" panose="02010600030101010101" charset="-122"/>
              <a:cs typeface="等线" panose="02010600030101010101" charset="-122"/>
              <a:sym typeface="+mn-ea"/>
            </a:endParaRPr>
          </a:p>
          <a:p>
            <a:r>
              <a:rPr lang="zh-CN" sz="1400" spc="165" dirty="0">
                <a:solidFill>
                  <a:srgbClr val="585858"/>
                </a:solidFill>
                <a:latin typeface="等线" panose="02010600030101010101" charset="-122"/>
                <a:cs typeface="等线" panose="02010600030101010101" charset="-122"/>
                <a:sym typeface="+mn-ea"/>
              </a:rPr>
              <a:t>状态的逆序：将</a:t>
            </a:r>
            <a:r>
              <a:rPr lang="zh-CN" sz="1400" spc="165" dirty="0">
                <a:solidFill>
                  <a:srgbClr val="585858"/>
                </a:solidFill>
                <a:latin typeface="等线" panose="02010600030101010101" charset="-122"/>
                <a:cs typeface="等线" panose="02010600030101010101" charset="-122"/>
                <a:sym typeface="+mn-ea"/>
              </a:rPr>
              <a:t>一个状态表示成一维的形式，求出除0之外所有数字的逆序数之和，即每个数字前面比它大的数字的个数</a:t>
            </a:r>
            <a:r>
              <a:rPr lang="zh-CN" sz="1400" spc="165" dirty="0">
                <a:solidFill>
                  <a:srgbClr val="585858"/>
                </a:solidFill>
                <a:latin typeface="等线" panose="02010600030101010101" charset="-122"/>
                <a:cs typeface="等线" panose="02010600030101010101" charset="-122"/>
                <a:sym typeface="+mn-ea"/>
              </a:rPr>
              <a:t>之和；</a:t>
            </a:r>
            <a:endParaRPr lang="zh-CN" sz="1400" spc="165" dirty="0">
              <a:solidFill>
                <a:srgbClr val="585858"/>
              </a:solidFill>
              <a:latin typeface="等线" panose="02010600030101010101" charset="-122"/>
              <a:cs typeface="等线" panose="02010600030101010101" charset="-122"/>
              <a:sym typeface="+mn-ea"/>
            </a:endParaRPr>
          </a:p>
          <a:p>
            <a:endParaRPr lang="zh-CN" sz="1400" spc="165" dirty="0">
              <a:solidFill>
                <a:srgbClr val="585858"/>
              </a:solidFill>
              <a:latin typeface="等线" panose="02010600030101010101" charset="-122"/>
              <a:cs typeface="等线" panose="02010600030101010101" charset="-122"/>
              <a:sym typeface="+mn-ea"/>
            </a:endParaRPr>
          </a:p>
          <a:p>
            <a:r>
              <a:rPr lang="zh-CN" sz="1400" spc="165" dirty="0">
                <a:solidFill>
                  <a:srgbClr val="585858"/>
                </a:solidFill>
                <a:latin typeface="等线" panose="02010600030101010101" charset="-122"/>
                <a:cs typeface="等线" panose="02010600030101010101" charset="-122"/>
                <a:sym typeface="+mn-ea"/>
              </a:rPr>
              <a:t>若初状态和末状态的逆序奇偶性相同，那么相互可达，问题有解，否则相互不可达，问题</a:t>
            </a:r>
            <a:r>
              <a:rPr lang="zh-CN" sz="1400" spc="165" dirty="0">
                <a:solidFill>
                  <a:srgbClr val="585858"/>
                </a:solidFill>
                <a:latin typeface="等线" panose="02010600030101010101" charset="-122"/>
                <a:cs typeface="等线" panose="02010600030101010101" charset="-122"/>
                <a:sym typeface="+mn-ea"/>
              </a:rPr>
              <a:t>无解！</a:t>
            </a:r>
            <a:endParaRPr lang="zh-CN" sz="1400" spc="165" dirty="0">
              <a:solidFill>
                <a:srgbClr val="585858"/>
              </a:solidFill>
              <a:latin typeface="等线" panose="02010600030101010101" charset="-122"/>
              <a:cs typeface="等线" panose="02010600030101010101" charset="-122"/>
              <a:sym typeface="+mn-ea"/>
            </a:endParaRPr>
          </a:p>
        </p:txBody>
      </p:sp>
      <p:pic>
        <p:nvPicPr>
          <p:cNvPr id="25" name="图片 24"/>
          <p:cNvPicPr>
            <a:picLocks noChangeAspect="1"/>
          </p:cNvPicPr>
          <p:nvPr/>
        </p:nvPicPr>
        <p:blipFill>
          <a:blip r:embed="rId1"/>
          <a:stretch>
            <a:fillRect/>
          </a:stretch>
        </p:blipFill>
        <p:spPr>
          <a:xfrm>
            <a:off x="6406515" y="2656840"/>
            <a:ext cx="4323715" cy="3884930"/>
          </a:xfrm>
          <a:prstGeom prst="rect">
            <a:avLst/>
          </a:prstGeom>
        </p:spPr>
      </p:pic>
      <p:sp>
        <p:nvSpPr>
          <p:cNvPr id="26" name="object 5"/>
          <p:cNvSpPr/>
          <p:nvPr/>
        </p:nvSpPr>
        <p:spPr>
          <a:xfrm>
            <a:off x="6292341" y="2440812"/>
            <a:ext cx="1656714" cy="108585"/>
          </a:xfrm>
          <a:custGeom>
            <a:avLst/>
            <a:gdLst/>
            <a:ahLst/>
            <a:cxnLst/>
            <a:rect l="l" t="t" r="r" b="b"/>
            <a:pathLst>
              <a:path w="1656714" h="108585">
                <a:moveTo>
                  <a:pt x="0" y="0"/>
                </a:moveTo>
                <a:lnTo>
                  <a:pt x="1656588" y="0"/>
                </a:lnTo>
                <a:lnTo>
                  <a:pt x="1656588" y="108203"/>
                </a:lnTo>
                <a:lnTo>
                  <a:pt x="0" y="108203"/>
                </a:lnTo>
                <a:lnTo>
                  <a:pt x="0" y="0"/>
                </a:lnTo>
                <a:close/>
              </a:path>
            </a:pathLst>
          </a:custGeom>
          <a:solidFill>
            <a:srgbClr val="68164A"/>
          </a:solidFill>
        </p:spPr>
        <p:txBody>
          <a:bodyPr wrap="square" lIns="0" tIns="0" rIns="0" bIns="0" rtlCol="0"/>
          <a:p/>
        </p:txBody>
      </p:sp>
      <p:sp>
        <p:nvSpPr>
          <p:cNvPr id="27" name="object 5"/>
          <p:cNvSpPr/>
          <p:nvPr/>
        </p:nvSpPr>
        <p:spPr>
          <a:xfrm rot="5400000">
            <a:off x="5409691" y="3214877"/>
            <a:ext cx="1656714" cy="108585"/>
          </a:xfrm>
          <a:custGeom>
            <a:avLst/>
            <a:gdLst/>
            <a:ahLst/>
            <a:cxnLst/>
            <a:rect l="l" t="t" r="r" b="b"/>
            <a:pathLst>
              <a:path w="1656714" h="108585">
                <a:moveTo>
                  <a:pt x="0" y="0"/>
                </a:moveTo>
                <a:lnTo>
                  <a:pt x="1656588" y="0"/>
                </a:lnTo>
                <a:lnTo>
                  <a:pt x="1656588" y="108203"/>
                </a:lnTo>
                <a:lnTo>
                  <a:pt x="0" y="108203"/>
                </a:lnTo>
                <a:lnTo>
                  <a:pt x="0" y="0"/>
                </a:lnTo>
                <a:close/>
              </a:path>
            </a:pathLst>
          </a:custGeom>
          <a:solidFill>
            <a:srgbClr val="68164A"/>
          </a:solidFill>
        </p:spPr>
        <p:txBody>
          <a:bodyPr wrap="square" lIns="0" tIns="0" rIns="0" bIns="0" rtlCol="0"/>
          <a:lstStyle/>
          <a:p/>
        </p:txBody>
      </p:sp>
      <p:sp>
        <p:nvSpPr>
          <p:cNvPr id="50" name="文本框 49"/>
          <p:cNvSpPr txBox="1"/>
          <p:nvPr/>
        </p:nvSpPr>
        <p:spPr>
          <a:xfrm>
            <a:off x="329145" y="311451"/>
            <a:ext cx="2021840" cy="460375"/>
          </a:xfrm>
          <a:prstGeom prst="rect">
            <a:avLst/>
          </a:prstGeom>
          <a:noFill/>
        </p:spPr>
        <p:txBody>
          <a:bodyPr wrap="none" rtlCol="0">
            <a:spAutoFit/>
            <a:scene3d>
              <a:camera prst="orthographicFront"/>
              <a:lightRig rig="threePt" dir="t"/>
            </a:scene3d>
            <a:sp3d contourW="12700"/>
          </a:bodyPr>
          <a:p>
            <a:r>
              <a:rPr lang="en-US" altLang="zh-CN" sz="2400" b="1">
                <a:solidFill>
                  <a:schemeClr val="bg1"/>
                </a:solidFill>
                <a:latin typeface="Noto Sans S Chinese Black" panose="020B0A00000000000000" pitchFamily="34" charset="-122"/>
                <a:ea typeface="Noto Sans S Chinese Black" panose="020B0A00000000000000" pitchFamily="34" charset="-122"/>
              </a:rPr>
              <a:t>02  </a:t>
            </a:r>
            <a:r>
              <a:rPr lang="zh-CN" altLang="en-US" sz="2400" b="1">
                <a:solidFill>
                  <a:schemeClr val="bg1"/>
                </a:solidFill>
                <a:latin typeface="Noto Sans S Chinese Black" panose="020B0A00000000000000" pitchFamily="34" charset="-122"/>
                <a:ea typeface="Noto Sans S Chinese Black" panose="020B0A00000000000000" pitchFamily="34" charset="-122"/>
              </a:rPr>
              <a:t>核心</a:t>
            </a:r>
            <a:r>
              <a:rPr lang="zh-CN" altLang="en-US" sz="2400" b="1">
                <a:solidFill>
                  <a:schemeClr val="bg1"/>
                </a:solidFill>
                <a:latin typeface="Noto Sans S Chinese Black" panose="020B0A00000000000000" pitchFamily="34" charset="-122"/>
                <a:ea typeface="Noto Sans S Chinese Black" panose="020B0A00000000000000" pitchFamily="34" charset="-122"/>
              </a:rPr>
              <a:t>算法</a:t>
            </a:r>
            <a:endParaRPr lang="zh-CN" altLang="en-US" sz="2400" b="1">
              <a:solidFill>
                <a:schemeClr val="bg1"/>
              </a:solidFill>
              <a:latin typeface="Noto Sans S Chinese Black" panose="020B0A00000000000000" pitchFamily="34" charset="-122"/>
              <a:ea typeface="Noto Sans S Chinese Black" panose="020B0A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636270" y="919480"/>
            <a:ext cx="6096000" cy="2491740"/>
          </a:xfrm>
          <a:prstGeom prst="rect">
            <a:avLst/>
          </a:prstGeom>
          <a:noFill/>
        </p:spPr>
        <p:txBody>
          <a:bodyPr wrap="square" rtlCol="0" anchor="t">
            <a:spAutoFit/>
          </a:bodyPr>
          <a:p>
            <a:r>
              <a:rPr lang="zh-CN" sz="1600" spc="165" dirty="0">
                <a:solidFill>
                  <a:srgbClr val="585858"/>
                </a:solidFill>
                <a:latin typeface="等线" panose="02010600030101010101" charset="-122"/>
                <a:cs typeface="等线" panose="02010600030101010101" charset="-122"/>
                <a:sym typeface="+mn-ea"/>
              </a:rPr>
              <a:t>启发式搜索</a:t>
            </a:r>
            <a:r>
              <a:rPr lang="zh-CN" sz="1600" spc="165" dirty="0">
                <a:solidFill>
                  <a:srgbClr val="585858"/>
                </a:solidFill>
                <a:latin typeface="等线" panose="02010600030101010101" charset="-122"/>
                <a:cs typeface="等线" panose="02010600030101010101" charset="-122"/>
                <a:sym typeface="+mn-ea"/>
              </a:rPr>
              <a:t>策略</a:t>
            </a:r>
            <a:endParaRPr lang="zh-CN" sz="1600" spc="165" dirty="0">
              <a:solidFill>
                <a:srgbClr val="585858"/>
              </a:solidFill>
              <a:latin typeface="等线" panose="02010600030101010101" charset="-122"/>
              <a:cs typeface="等线" panose="02010600030101010101" charset="-122"/>
              <a:sym typeface="+mn-ea"/>
            </a:endParaRPr>
          </a:p>
          <a:p>
            <a:endParaRPr lang="zh-CN" sz="1400" spc="165" dirty="0">
              <a:solidFill>
                <a:srgbClr val="585858"/>
              </a:solidFill>
              <a:latin typeface="等线" panose="02010600030101010101" charset="-122"/>
              <a:cs typeface="等线" panose="02010600030101010101" charset="-122"/>
              <a:sym typeface="+mn-ea"/>
            </a:endParaRPr>
          </a:p>
          <a:p>
            <a:r>
              <a:rPr lang="zh-CN" sz="1400" spc="165" dirty="0">
                <a:solidFill>
                  <a:srgbClr val="585858"/>
                </a:solidFill>
                <a:latin typeface="等线" panose="02010600030101010101" charset="-122"/>
                <a:cs typeface="等线" panose="02010600030101010101" charset="-122"/>
                <a:sym typeface="+mn-ea"/>
              </a:rPr>
              <a:t>启发式搜索是定义一种函数用来估算当前状态和目标状态之间的距离，用于路径决策。也就是说，该函数的IQ直接决定了寻找路径的快慢和准确度,这里用到的启发式方程是f(n)=g(n)+h(n)，其中g(n)是当前状态的深度，而h(n)就是启发函数，本实验中我一共设计了三种</a:t>
            </a:r>
            <a:r>
              <a:rPr lang="zh-CN" sz="1400" spc="165" dirty="0">
                <a:solidFill>
                  <a:srgbClr val="585858"/>
                </a:solidFill>
                <a:latin typeface="等线" panose="02010600030101010101" charset="-122"/>
                <a:cs typeface="等线" panose="02010600030101010101" charset="-122"/>
                <a:sym typeface="+mn-ea"/>
              </a:rPr>
              <a:t>启发函数，分别为：</a:t>
            </a:r>
            <a:endParaRPr lang="zh-CN" sz="1400" spc="165" dirty="0">
              <a:solidFill>
                <a:srgbClr val="585858"/>
              </a:solidFill>
              <a:latin typeface="等线" panose="02010600030101010101" charset="-122"/>
              <a:cs typeface="等线" panose="02010600030101010101" charset="-122"/>
              <a:sym typeface="+mn-ea"/>
            </a:endParaRPr>
          </a:p>
          <a:p>
            <a:r>
              <a:rPr lang="zh-CN" sz="1400" spc="165" dirty="0">
                <a:solidFill>
                  <a:srgbClr val="585858"/>
                </a:solidFill>
                <a:latin typeface="等线" panose="02010600030101010101" charset="-122"/>
                <a:cs typeface="等线" panose="02010600030101010101" charset="-122"/>
                <a:sym typeface="+mn-ea"/>
              </a:rPr>
              <a:t>（1）各个元素与目标元素的差异个数；</a:t>
            </a:r>
            <a:endParaRPr lang="zh-CN" sz="1400" spc="165" dirty="0">
              <a:solidFill>
                <a:srgbClr val="585858"/>
              </a:solidFill>
              <a:latin typeface="等线" panose="02010600030101010101" charset="-122"/>
              <a:cs typeface="等线" panose="02010600030101010101" charset="-122"/>
              <a:sym typeface="+mn-ea"/>
            </a:endParaRPr>
          </a:p>
          <a:p>
            <a:r>
              <a:rPr lang="zh-CN" sz="1400" spc="165" dirty="0">
                <a:solidFill>
                  <a:srgbClr val="585858"/>
                </a:solidFill>
                <a:latin typeface="等线" panose="02010600030101010101" charset="-122"/>
                <a:cs typeface="等线" panose="02010600030101010101" charset="-122"/>
                <a:sym typeface="+mn-ea"/>
              </a:rPr>
              <a:t>（2）各个元素到目标元素的最短距离的距离之和；</a:t>
            </a:r>
            <a:endParaRPr lang="zh-CN" sz="1400" spc="165" dirty="0">
              <a:solidFill>
                <a:srgbClr val="585858"/>
              </a:solidFill>
              <a:latin typeface="等线" panose="02010600030101010101" charset="-122"/>
              <a:cs typeface="等线" panose="02010600030101010101" charset="-122"/>
              <a:sym typeface="+mn-ea"/>
            </a:endParaRPr>
          </a:p>
          <a:p>
            <a:r>
              <a:rPr lang="zh-CN" sz="1400" spc="165" dirty="0">
                <a:solidFill>
                  <a:srgbClr val="585858"/>
                </a:solidFill>
                <a:latin typeface="等线" panose="02010600030101010101" charset="-122"/>
                <a:cs typeface="等线" panose="02010600030101010101" charset="-122"/>
                <a:sym typeface="+mn-ea"/>
              </a:rPr>
              <a:t>（3）各个元素与目标元素的差异个数与各个元素到目标元素的最短距离的距离之和的商。</a:t>
            </a:r>
            <a:endParaRPr lang="zh-CN" sz="1400" spc="165" dirty="0">
              <a:solidFill>
                <a:srgbClr val="585858"/>
              </a:solidFill>
              <a:latin typeface="等线" panose="02010600030101010101" charset="-122"/>
              <a:cs typeface="等线" panose="02010600030101010101" charset="-122"/>
              <a:sym typeface="+mn-ea"/>
            </a:endParaRPr>
          </a:p>
        </p:txBody>
      </p:sp>
      <p:sp>
        <p:nvSpPr>
          <p:cNvPr id="26" name="object 5"/>
          <p:cNvSpPr/>
          <p:nvPr/>
        </p:nvSpPr>
        <p:spPr>
          <a:xfrm>
            <a:off x="8373871" y="56387"/>
            <a:ext cx="1656714" cy="108585"/>
          </a:xfrm>
          <a:custGeom>
            <a:avLst/>
            <a:gdLst/>
            <a:ahLst/>
            <a:cxnLst/>
            <a:rect l="l" t="t" r="r" b="b"/>
            <a:pathLst>
              <a:path w="1656714" h="108585">
                <a:moveTo>
                  <a:pt x="0" y="0"/>
                </a:moveTo>
                <a:lnTo>
                  <a:pt x="1656588" y="0"/>
                </a:lnTo>
                <a:lnTo>
                  <a:pt x="1656588" y="108203"/>
                </a:lnTo>
                <a:lnTo>
                  <a:pt x="0" y="108203"/>
                </a:lnTo>
                <a:lnTo>
                  <a:pt x="0" y="0"/>
                </a:lnTo>
                <a:close/>
              </a:path>
            </a:pathLst>
          </a:custGeom>
          <a:solidFill>
            <a:srgbClr val="68164A"/>
          </a:solidFill>
        </p:spPr>
        <p:txBody>
          <a:bodyPr wrap="square" lIns="0" tIns="0" rIns="0" bIns="0" rtlCol="0"/>
          <a:p/>
        </p:txBody>
      </p:sp>
      <p:sp>
        <p:nvSpPr>
          <p:cNvPr id="27" name="object 5"/>
          <p:cNvSpPr/>
          <p:nvPr/>
        </p:nvSpPr>
        <p:spPr>
          <a:xfrm rot="5400000">
            <a:off x="7491221" y="830452"/>
            <a:ext cx="1656714" cy="108585"/>
          </a:xfrm>
          <a:custGeom>
            <a:avLst/>
            <a:gdLst/>
            <a:ahLst/>
            <a:cxnLst/>
            <a:rect l="l" t="t" r="r" b="b"/>
            <a:pathLst>
              <a:path w="1656714" h="108585">
                <a:moveTo>
                  <a:pt x="0" y="0"/>
                </a:moveTo>
                <a:lnTo>
                  <a:pt x="1656588" y="0"/>
                </a:lnTo>
                <a:lnTo>
                  <a:pt x="1656588" y="108203"/>
                </a:lnTo>
                <a:lnTo>
                  <a:pt x="0" y="108203"/>
                </a:lnTo>
                <a:lnTo>
                  <a:pt x="0" y="0"/>
                </a:lnTo>
                <a:close/>
              </a:path>
            </a:pathLst>
          </a:custGeom>
          <a:solidFill>
            <a:srgbClr val="68164A"/>
          </a:solidFill>
        </p:spPr>
        <p:txBody>
          <a:bodyPr wrap="square" lIns="0" tIns="0" rIns="0" bIns="0" rtlCol="0"/>
          <a:lstStyle/>
          <a:p/>
        </p:txBody>
      </p:sp>
      <p:pic>
        <p:nvPicPr>
          <p:cNvPr id="3" name="图片 2"/>
          <p:cNvPicPr>
            <a:picLocks noChangeAspect="1"/>
          </p:cNvPicPr>
          <p:nvPr/>
        </p:nvPicPr>
        <p:blipFill>
          <a:blip r:embed="rId1"/>
          <a:srcRect r="8336"/>
          <a:stretch>
            <a:fillRect/>
          </a:stretch>
        </p:blipFill>
        <p:spPr>
          <a:xfrm>
            <a:off x="85725" y="4324350"/>
            <a:ext cx="4001135" cy="2362835"/>
          </a:xfrm>
          <a:prstGeom prst="rect">
            <a:avLst/>
          </a:prstGeom>
        </p:spPr>
      </p:pic>
      <p:pic>
        <p:nvPicPr>
          <p:cNvPr id="4" name="图片 3"/>
          <p:cNvPicPr>
            <a:picLocks noChangeAspect="1"/>
          </p:cNvPicPr>
          <p:nvPr/>
        </p:nvPicPr>
        <p:blipFill>
          <a:blip r:embed="rId2"/>
          <a:stretch>
            <a:fillRect/>
          </a:stretch>
        </p:blipFill>
        <p:spPr>
          <a:xfrm>
            <a:off x="4543425" y="3632835"/>
            <a:ext cx="3830320" cy="2604135"/>
          </a:xfrm>
          <a:prstGeom prst="rect">
            <a:avLst/>
          </a:prstGeom>
        </p:spPr>
      </p:pic>
      <p:pic>
        <p:nvPicPr>
          <p:cNvPr id="5" name="图片 4"/>
          <p:cNvPicPr>
            <a:picLocks noChangeAspect="1"/>
          </p:cNvPicPr>
          <p:nvPr/>
        </p:nvPicPr>
        <p:blipFill>
          <a:blip r:embed="rId3"/>
          <a:stretch>
            <a:fillRect/>
          </a:stretch>
        </p:blipFill>
        <p:spPr>
          <a:xfrm>
            <a:off x="8457565" y="272415"/>
            <a:ext cx="3734435" cy="4359275"/>
          </a:xfrm>
          <a:prstGeom prst="rect">
            <a:avLst/>
          </a:prstGeom>
        </p:spPr>
      </p:pic>
      <p:sp>
        <p:nvSpPr>
          <p:cNvPr id="6" name="object 5"/>
          <p:cNvSpPr/>
          <p:nvPr/>
        </p:nvSpPr>
        <p:spPr>
          <a:xfrm>
            <a:off x="4475606" y="3467607"/>
            <a:ext cx="1656714" cy="108585"/>
          </a:xfrm>
          <a:custGeom>
            <a:avLst/>
            <a:gdLst/>
            <a:ahLst/>
            <a:cxnLst/>
            <a:rect l="l" t="t" r="r" b="b"/>
            <a:pathLst>
              <a:path w="1656714" h="108585">
                <a:moveTo>
                  <a:pt x="0" y="0"/>
                </a:moveTo>
                <a:lnTo>
                  <a:pt x="1656588" y="0"/>
                </a:lnTo>
                <a:lnTo>
                  <a:pt x="1656588" y="108203"/>
                </a:lnTo>
                <a:lnTo>
                  <a:pt x="0" y="108203"/>
                </a:lnTo>
                <a:lnTo>
                  <a:pt x="0" y="0"/>
                </a:lnTo>
                <a:close/>
              </a:path>
            </a:pathLst>
          </a:custGeom>
          <a:solidFill>
            <a:srgbClr val="68164A"/>
          </a:solidFill>
        </p:spPr>
        <p:txBody>
          <a:bodyPr wrap="square" lIns="0" tIns="0" rIns="0" bIns="0" rtlCol="0"/>
          <a:p/>
        </p:txBody>
      </p:sp>
      <p:sp>
        <p:nvSpPr>
          <p:cNvPr id="7" name="object 5"/>
          <p:cNvSpPr/>
          <p:nvPr/>
        </p:nvSpPr>
        <p:spPr>
          <a:xfrm rot="5400000">
            <a:off x="3592956" y="4241672"/>
            <a:ext cx="1656714" cy="108585"/>
          </a:xfrm>
          <a:custGeom>
            <a:avLst/>
            <a:gdLst/>
            <a:ahLst/>
            <a:cxnLst/>
            <a:rect l="l" t="t" r="r" b="b"/>
            <a:pathLst>
              <a:path w="1656714" h="108585">
                <a:moveTo>
                  <a:pt x="0" y="0"/>
                </a:moveTo>
                <a:lnTo>
                  <a:pt x="1656588" y="0"/>
                </a:lnTo>
                <a:lnTo>
                  <a:pt x="1656588" y="108203"/>
                </a:lnTo>
                <a:lnTo>
                  <a:pt x="0" y="108203"/>
                </a:lnTo>
                <a:lnTo>
                  <a:pt x="0" y="0"/>
                </a:lnTo>
                <a:close/>
              </a:path>
            </a:pathLst>
          </a:custGeom>
          <a:solidFill>
            <a:srgbClr val="68164A"/>
          </a:solidFill>
        </p:spPr>
        <p:txBody>
          <a:bodyPr wrap="square" lIns="0" tIns="0" rIns="0" bIns="0" rtlCol="0"/>
          <a:p/>
        </p:txBody>
      </p:sp>
      <p:sp>
        <p:nvSpPr>
          <p:cNvPr id="8" name="object 5"/>
          <p:cNvSpPr/>
          <p:nvPr/>
        </p:nvSpPr>
        <p:spPr>
          <a:xfrm rot="5400000">
            <a:off x="3365626" y="5975222"/>
            <a:ext cx="1656714" cy="108585"/>
          </a:xfrm>
          <a:custGeom>
            <a:avLst/>
            <a:gdLst/>
            <a:ahLst/>
            <a:cxnLst/>
            <a:rect l="l" t="t" r="r" b="b"/>
            <a:pathLst>
              <a:path w="1656714" h="108585">
                <a:moveTo>
                  <a:pt x="0" y="0"/>
                </a:moveTo>
                <a:lnTo>
                  <a:pt x="1656588" y="0"/>
                </a:lnTo>
                <a:lnTo>
                  <a:pt x="1656588" y="108203"/>
                </a:lnTo>
                <a:lnTo>
                  <a:pt x="0" y="108203"/>
                </a:lnTo>
                <a:lnTo>
                  <a:pt x="0" y="0"/>
                </a:lnTo>
                <a:close/>
              </a:path>
            </a:pathLst>
          </a:custGeom>
          <a:solidFill>
            <a:srgbClr val="68164A"/>
          </a:solidFill>
        </p:spPr>
        <p:txBody>
          <a:bodyPr wrap="square" lIns="0" tIns="0" rIns="0" bIns="0" rtlCol="0"/>
          <a:p/>
        </p:txBody>
      </p:sp>
      <p:sp>
        <p:nvSpPr>
          <p:cNvPr id="9" name="object 5"/>
          <p:cNvSpPr/>
          <p:nvPr/>
        </p:nvSpPr>
        <p:spPr>
          <a:xfrm rot="10800000">
            <a:off x="2482976" y="6749287"/>
            <a:ext cx="1656714" cy="108585"/>
          </a:xfrm>
          <a:custGeom>
            <a:avLst/>
            <a:gdLst/>
            <a:ahLst/>
            <a:cxnLst/>
            <a:rect l="l" t="t" r="r" b="b"/>
            <a:pathLst>
              <a:path w="1656714" h="108585">
                <a:moveTo>
                  <a:pt x="0" y="0"/>
                </a:moveTo>
                <a:lnTo>
                  <a:pt x="1656588" y="0"/>
                </a:lnTo>
                <a:lnTo>
                  <a:pt x="1656588" y="108203"/>
                </a:lnTo>
                <a:lnTo>
                  <a:pt x="0" y="108203"/>
                </a:lnTo>
                <a:lnTo>
                  <a:pt x="0" y="0"/>
                </a:lnTo>
                <a:close/>
              </a:path>
            </a:pathLst>
          </a:custGeom>
          <a:solidFill>
            <a:srgbClr val="68164A"/>
          </a:solidFill>
        </p:spPr>
        <p:txBody>
          <a:bodyPr wrap="square" lIns="0" tIns="0" rIns="0" bIns="0" rtlCol="0"/>
          <a:lstStyle/>
          <a:p/>
        </p:txBody>
      </p:sp>
      <p:sp>
        <p:nvSpPr>
          <p:cNvPr id="50" name="文本框 49"/>
          <p:cNvSpPr txBox="1"/>
          <p:nvPr/>
        </p:nvSpPr>
        <p:spPr>
          <a:xfrm>
            <a:off x="329145" y="311451"/>
            <a:ext cx="2021840" cy="460375"/>
          </a:xfrm>
          <a:prstGeom prst="rect">
            <a:avLst/>
          </a:prstGeom>
          <a:noFill/>
        </p:spPr>
        <p:txBody>
          <a:bodyPr wrap="none" rtlCol="0">
            <a:spAutoFit/>
            <a:scene3d>
              <a:camera prst="orthographicFront"/>
              <a:lightRig rig="threePt" dir="t"/>
            </a:scene3d>
            <a:sp3d contourW="12700"/>
          </a:bodyPr>
          <a:p>
            <a:r>
              <a:rPr lang="en-US" altLang="zh-CN" sz="2400" b="1">
                <a:solidFill>
                  <a:schemeClr val="bg1"/>
                </a:solidFill>
                <a:latin typeface="Noto Sans S Chinese Black" panose="020B0A00000000000000" pitchFamily="34" charset="-122"/>
                <a:ea typeface="Noto Sans S Chinese Black" panose="020B0A00000000000000" pitchFamily="34" charset="-122"/>
              </a:rPr>
              <a:t>02  </a:t>
            </a:r>
            <a:r>
              <a:rPr lang="zh-CN" altLang="en-US" sz="2400" b="1">
                <a:solidFill>
                  <a:schemeClr val="bg1"/>
                </a:solidFill>
                <a:latin typeface="Noto Sans S Chinese Black" panose="020B0A00000000000000" pitchFamily="34" charset="-122"/>
                <a:ea typeface="Noto Sans S Chinese Black" panose="020B0A00000000000000" pitchFamily="34" charset="-122"/>
              </a:rPr>
              <a:t>核心</a:t>
            </a:r>
            <a:r>
              <a:rPr lang="zh-CN" altLang="en-US" sz="2400" b="1">
                <a:solidFill>
                  <a:schemeClr val="bg1"/>
                </a:solidFill>
                <a:latin typeface="Noto Sans S Chinese Black" panose="020B0A00000000000000" pitchFamily="34" charset="-122"/>
                <a:ea typeface="Noto Sans S Chinese Black" panose="020B0A00000000000000" pitchFamily="34" charset="-122"/>
              </a:rPr>
              <a:t>算法</a:t>
            </a:r>
            <a:endParaRPr lang="zh-CN" altLang="en-US" sz="2400" b="1">
              <a:solidFill>
                <a:schemeClr val="bg1"/>
              </a:solidFill>
              <a:latin typeface="Noto Sans S Chinese Black" panose="020B0A00000000000000" pitchFamily="34" charset="-122"/>
              <a:ea typeface="Noto Sans S Chinese Black" panose="020B0A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solidFill>
              <a:srgbClr val="68174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4698342" y="4224966"/>
            <a:ext cx="2783840" cy="1568450"/>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程序演示</a:t>
            </a:r>
            <a:endParaRPr lang="en-US" altLang="zh-CN" sz="4800" b="1" spc="300" dirty="0">
              <a:solidFill>
                <a:schemeClr val="bg1"/>
              </a:solidFill>
              <a:latin typeface="Noto Sans S Chinese Black" panose="020B0A00000000000000" pitchFamily="34" charset="-122"/>
              <a:ea typeface="Noto Sans S Chinese Black" panose="020B0A00000000000000" pitchFamily="34" charset="-122"/>
            </a:endParaRPr>
          </a:p>
          <a:p>
            <a:r>
              <a:rPr lang="en-US" altLang="zh-CN" sz="4800" b="1" spc="300" dirty="0">
                <a:solidFill>
                  <a:schemeClr val="bg1"/>
                </a:solidFill>
                <a:latin typeface="Noto Sans S Chinese Black" panose="020B0A00000000000000" pitchFamily="34" charset="-122"/>
                <a:ea typeface="Noto Sans S Chinese Black" panose="020B0A00000000000000" pitchFamily="34" charset="-122"/>
              </a:rPr>
              <a:t>       </a:t>
            </a:r>
            <a:endParaRPr lang="zh-CN" altLang="en-US" sz="4800" b="1" spc="300" dirty="0">
              <a:solidFill>
                <a:schemeClr val="bg1"/>
              </a:solidFill>
              <a:latin typeface="Noto Sans S Chinese Black" panose="020B0A00000000000000" pitchFamily="34" charset="-122"/>
              <a:ea typeface="Noto Sans S Chinese Black" panose="020B0A00000000000000" pitchFamily="34" charset="-122"/>
            </a:endParaRP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571427" y="2813716"/>
            <a:ext cx="1037465" cy="92333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03</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p:cNvSpPr txBox="1"/>
          <p:nvPr/>
        </p:nvSpPr>
        <p:spPr>
          <a:xfrm>
            <a:off x="329145" y="311451"/>
            <a:ext cx="2021840" cy="460375"/>
          </a:xfrm>
          <a:prstGeom prst="rect">
            <a:avLst/>
          </a:prstGeom>
          <a:noFill/>
        </p:spPr>
        <p:txBody>
          <a:bodyPr wrap="none" rtlCol="0">
            <a:spAutoFit/>
            <a:scene3d>
              <a:camera prst="orthographicFront"/>
              <a:lightRig rig="threePt" dir="t"/>
            </a:scene3d>
            <a:sp3d contourW="12700"/>
          </a:bodyPr>
          <a:p>
            <a:r>
              <a:rPr lang="en-US" altLang="zh-CN" sz="2400" b="1">
                <a:solidFill>
                  <a:schemeClr val="bg1"/>
                </a:solidFill>
                <a:latin typeface="Noto Sans S Chinese Black" panose="020B0A00000000000000" pitchFamily="34" charset="-122"/>
                <a:ea typeface="Noto Sans S Chinese Black" panose="020B0A00000000000000" pitchFamily="34" charset="-122"/>
              </a:rPr>
              <a:t>03  </a:t>
            </a:r>
            <a:r>
              <a:rPr lang="zh-CN" altLang="en-US" sz="2400" b="1">
                <a:solidFill>
                  <a:schemeClr val="bg1"/>
                </a:solidFill>
                <a:latin typeface="Noto Sans S Chinese Black" panose="020B0A00000000000000" pitchFamily="34" charset="-122"/>
                <a:ea typeface="Noto Sans S Chinese Black" panose="020B0A00000000000000" pitchFamily="34" charset="-122"/>
              </a:rPr>
              <a:t>视频</a:t>
            </a:r>
            <a:r>
              <a:rPr lang="zh-CN" altLang="en-US" sz="2400" b="1">
                <a:solidFill>
                  <a:schemeClr val="bg1"/>
                </a:solidFill>
                <a:latin typeface="Noto Sans S Chinese Black" panose="020B0A00000000000000" pitchFamily="34" charset="-122"/>
                <a:ea typeface="Noto Sans S Chinese Black" panose="020B0A00000000000000" pitchFamily="34" charset="-122"/>
              </a:rPr>
              <a:t>展示</a:t>
            </a:r>
            <a:endParaRPr lang="zh-CN" altLang="en-US" sz="2400" b="1">
              <a:solidFill>
                <a:schemeClr val="bg1"/>
              </a:solidFill>
              <a:latin typeface="Noto Sans S Chinese Black" panose="020B0A00000000000000" pitchFamily="34" charset="-122"/>
              <a:ea typeface="Noto Sans S Chinese Black" panose="020B0A00000000000000" pitchFamily="34" charset="-122"/>
            </a:endParaRPr>
          </a:p>
        </p:txBody>
      </p:sp>
      <p:pic>
        <p:nvPicPr>
          <p:cNvPr id="2" name="演示视频">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363980" y="1055370"/>
            <a:ext cx="9287510" cy="5153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p="http://schemas.openxmlformats.org/presentationml/2006/main">
  <p:tag name="KSO_WM_MEDIACOVER_FLAG" val="1"/>
  <p:tag name="KSO_WM_UNIT_MEDIACOVER_BTN_STATE" val="1"/>
  <p:tag name="KSO_WM_UNIT_MEDIACOVER_BTNRECT" val="7083*3828*460*46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p="http://schemas.openxmlformats.org/presentationml/2006/main">
  <p:tag name="COMMONDATA" val="eyJoZGlkIjoiMGIyOTc5ZDQ0MDY4NWY0NDg5ZjEwYTdiMmQ0YTVjNWEifQ=="/>
  <p:tag name="KSO_WPP_MARK_KEY" val="fcac956f-88c2-44e9-929d-84a23f9c1c2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1145</Words>
  <Application>WPS 演示</Application>
  <PresentationFormat>宽屏</PresentationFormat>
  <Paragraphs>102</Paragraphs>
  <Slides>13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Arial</vt:lpstr>
      <vt:lpstr>宋体</vt:lpstr>
      <vt:lpstr>Wingdings</vt:lpstr>
      <vt:lpstr>Noto Sans S Chinese Black</vt:lpstr>
      <vt:lpstr>Noto Sans S Chinese Bold</vt:lpstr>
      <vt:lpstr>Times New Roman</vt:lpstr>
      <vt:lpstr>华文隶书</vt:lpstr>
      <vt:lpstr>微软雅黑</vt:lpstr>
      <vt:lpstr>等线</vt:lpstr>
      <vt:lpstr>Calibri</vt:lpstr>
      <vt:lpstr>Arial Unicode MS</vt:lpstr>
      <vt:lpstr>Office 主题</vt:lpstr>
      <vt:lpstr>数码问题 搜索过程动态演示程序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号号</cp:lastModifiedBy>
  <cp:revision>14</cp:revision>
  <dcterms:created xsi:type="dcterms:W3CDTF">2022-12-13T15:49:00Z</dcterms:created>
  <dcterms:modified xsi:type="dcterms:W3CDTF">2022-12-14T12:19:25Z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43AE540676D5473FB2A6F0036A722022</vt:lpwstr>
  </property>
  <property fmtid="{D5CDD505-2E9C-101B-9397-08002B2CF9AE}" pid="3" name="KSOProductBuildVer">
    <vt:lpwstr>2052-11.1.0.12980</vt:lpwstr>
  </property>
</Properties>
</file>